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83" r:id="rId3"/>
    <p:sldId id="281" r:id="rId4"/>
    <p:sldId id="282" r:id="rId5"/>
    <p:sldId id="279" r:id="rId6"/>
    <p:sldId id="291" r:id="rId7"/>
    <p:sldId id="290" r:id="rId8"/>
    <p:sldId id="293" r:id="rId9"/>
    <p:sldId id="292" r:id="rId10"/>
    <p:sldId id="287" r:id="rId11"/>
    <p:sldId id="288" r:id="rId12"/>
    <p:sldId id="289" r:id="rId13"/>
    <p:sldId id="284" r:id="rId14"/>
    <p:sldId id="286" r:id="rId15"/>
    <p:sldId id="285" r:id="rId16"/>
    <p:sldId id="280" r:id="rId17"/>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D3EA"/>
    <a:srgbClr val="35759D"/>
    <a:srgbClr val="35B19D"/>
    <a:srgbClr val="000000"/>
    <a:srgbClr val="FFFF00"/>
    <a:srgbClr val="78AD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0" autoAdjust="0"/>
    <p:restoredTop sz="95596" autoAdjust="0"/>
  </p:normalViewPr>
  <p:slideViewPr>
    <p:cSldViewPr>
      <p:cViewPr>
        <p:scale>
          <a:sx n="75" d="100"/>
          <a:sy n="75" d="100"/>
        </p:scale>
        <p:origin x="-389" y="-19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Administrator\My%20Documents\2013%20publications\housing%20&amp;%20unemployment\umemployment%20rates-variabl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Administrator\My%20Documents\2013%20publications\housing%20&amp;%20unemployment\umemployment%20rates-variables.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ocuments%20and%20Settings\Administrator\My%20Documents\2013%20publications\housing%20&amp;%20unemployment\umemployment%20rates-variabl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Comparision of the U.S. 30</a:t>
            </a:r>
            <a:r>
              <a:rPr lang="en-US" baseline="0"/>
              <a:t>-Yr Fixed Rate </a:t>
            </a:r>
          </a:p>
          <a:p>
            <a:pPr>
              <a:defRPr/>
            </a:pPr>
            <a:r>
              <a:rPr lang="en-US" baseline="0"/>
              <a:t>&amp; 10-Yr Treasury  Yield Rate</a:t>
            </a:r>
            <a:endParaRPr lang="en-US"/>
          </a:p>
        </c:rich>
      </c:tx>
      <c:layout/>
      <c:overlay val="0"/>
    </c:title>
    <c:autoTitleDeleted val="0"/>
    <c:plotArea>
      <c:layout>
        <c:manualLayout>
          <c:layoutTarget val="inner"/>
          <c:xMode val="edge"/>
          <c:yMode val="edge"/>
          <c:x val="8.9657392825896909E-2"/>
          <c:y val="0.20340049266998347"/>
          <c:w val="0.85821054994874058"/>
          <c:h val="0.60046074715354769"/>
        </c:manualLayout>
      </c:layout>
      <c:lineChart>
        <c:grouping val="standard"/>
        <c:varyColors val="0"/>
        <c:ser>
          <c:idx val="0"/>
          <c:order val="0"/>
          <c:tx>
            <c:v>30-Yr Fix Mortg Rate</c:v>
          </c:tx>
          <c:marker>
            <c:symbol val="none"/>
          </c:marker>
          <c:cat>
            <c:strRef>
              <c:f>Sheet1!$A$11:$A$89</c:f>
              <c:strCache>
                <c:ptCount val="79"/>
                <c:pt idx="0">
                  <c:v>2007 Jan</c:v>
                </c:pt>
                <c:pt idx="1">
                  <c:v>2007 Feb</c:v>
                </c:pt>
                <c:pt idx="2">
                  <c:v>2007 Mar</c:v>
                </c:pt>
                <c:pt idx="3">
                  <c:v>2007 Apr</c:v>
                </c:pt>
                <c:pt idx="4">
                  <c:v>2007 May</c:v>
                </c:pt>
                <c:pt idx="5">
                  <c:v>2007 Jun</c:v>
                </c:pt>
                <c:pt idx="6">
                  <c:v>2007 Jul</c:v>
                </c:pt>
                <c:pt idx="7">
                  <c:v>2007 Aug</c:v>
                </c:pt>
                <c:pt idx="8">
                  <c:v>2007 Sep</c:v>
                </c:pt>
                <c:pt idx="9">
                  <c:v>2007 Oct</c:v>
                </c:pt>
                <c:pt idx="10">
                  <c:v>2007 Nov</c:v>
                </c:pt>
                <c:pt idx="11">
                  <c:v>2007 Dec</c:v>
                </c:pt>
                <c:pt idx="12">
                  <c:v>2008 Jan</c:v>
                </c:pt>
                <c:pt idx="13">
                  <c:v>2008 Feb</c:v>
                </c:pt>
                <c:pt idx="14">
                  <c:v>2008 Mar</c:v>
                </c:pt>
                <c:pt idx="15">
                  <c:v>2008 Apr</c:v>
                </c:pt>
                <c:pt idx="16">
                  <c:v>2008 May</c:v>
                </c:pt>
                <c:pt idx="17">
                  <c:v>2008 Jun</c:v>
                </c:pt>
                <c:pt idx="18">
                  <c:v>2008 Jul</c:v>
                </c:pt>
                <c:pt idx="19">
                  <c:v>2008 Aug</c:v>
                </c:pt>
                <c:pt idx="20">
                  <c:v>2008 Sep</c:v>
                </c:pt>
                <c:pt idx="21">
                  <c:v>2008 Oct</c:v>
                </c:pt>
                <c:pt idx="22">
                  <c:v>2008 Nov</c:v>
                </c:pt>
                <c:pt idx="23">
                  <c:v>2008 Dec</c:v>
                </c:pt>
                <c:pt idx="24">
                  <c:v>2009 Jan</c:v>
                </c:pt>
                <c:pt idx="25">
                  <c:v>2009 Feb</c:v>
                </c:pt>
                <c:pt idx="26">
                  <c:v>2009 Mar</c:v>
                </c:pt>
                <c:pt idx="27">
                  <c:v>2009 Apr</c:v>
                </c:pt>
                <c:pt idx="28">
                  <c:v>2009 May</c:v>
                </c:pt>
                <c:pt idx="29">
                  <c:v>2009 Jun</c:v>
                </c:pt>
                <c:pt idx="30">
                  <c:v>2009 Jul</c:v>
                </c:pt>
                <c:pt idx="31">
                  <c:v>2009 Aug</c:v>
                </c:pt>
                <c:pt idx="32">
                  <c:v>2009 Sep</c:v>
                </c:pt>
                <c:pt idx="33">
                  <c:v>2009 Oct</c:v>
                </c:pt>
                <c:pt idx="34">
                  <c:v>2009 Nov</c:v>
                </c:pt>
                <c:pt idx="35">
                  <c:v>2009 Dec</c:v>
                </c:pt>
                <c:pt idx="36">
                  <c:v>2010 Jan</c:v>
                </c:pt>
                <c:pt idx="37">
                  <c:v>2010 Feb</c:v>
                </c:pt>
                <c:pt idx="38">
                  <c:v>2010 Mar</c:v>
                </c:pt>
                <c:pt idx="39">
                  <c:v>2010 Apr</c:v>
                </c:pt>
                <c:pt idx="40">
                  <c:v>2010 May</c:v>
                </c:pt>
                <c:pt idx="41">
                  <c:v>2010 Jun</c:v>
                </c:pt>
                <c:pt idx="42">
                  <c:v>2010 Jul</c:v>
                </c:pt>
                <c:pt idx="43">
                  <c:v>2010 Aug</c:v>
                </c:pt>
                <c:pt idx="44">
                  <c:v>2010 Sep</c:v>
                </c:pt>
                <c:pt idx="45">
                  <c:v>2010 Oct</c:v>
                </c:pt>
                <c:pt idx="46">
                  <c:v>2010 Nov</c:v>
                </c:pt>
                <c:pt idx="47">
                  <c:v>2010 Dec</c:v>
                </c:pt>
                <c:pt idx="48">
                  <c:v>2011 Jan</c:v>
                </c:pt>
                <c:pt idx="49">
                  <c:v>2011 Feb</c:v>
                </c:pt>
                <c:pt idx="50">
                  <c:v>2011 Mar</c:v>
                </c:pt>
                <c:pt idx="51">
                  <c:v>2011 Apr</c:v>
                </c:pt>
                <c:pt idx="52">
                  <c:v>2011 May</c:v>
                </c:pt>
                <c:pt idx="53">
                  <c:v>2011 Jun</c:v>
                </c:pt>
                <c:pt idx="54">
                  <c:v>2011 Jul</c:v>
                </c:pt>
                <c:pt idx="55">
                  <c:v>2011 Aug</c:v>
                </c:pt>
                <c:pt idx="56">
                  <c:v>2011 Sep</c:v>
                </c:pt>
                <c:pt idx="57">
                  <c:v>2011 Oct</c:v>
                </c:pt>
                <c:pt idx="58">
                  <c:v>2011 Nov</c:v>
                </c:pt>
                <c:pt idx="59">
                  <c:v>2011 Dec</c:v>
                </c:pt>
                <c:pt idx="60">
                  <c:v>2012 Jan</c:v>
                </c:pt>
                <c:pt idx="61">
                  <c:v>2012 Feb</c:v>
                </c:pt>
                <c:pt idx="62">
                  <c:v>2012 Mar</c:v>
                </c:pt>
                <c:pt idx="63">
                  <c:v>2012 Apr</c:v>
                </c:pt>
                <c:pt idx="64">
                  <c:v>2012 May</c:v>
                </c:pt>
                <c:pt idx="65">
                  <c:v>2012 Jun</c:v>
                </c:pt>
                <c:pt idx="66">
                  <c:v>2012 Jul</c:v>
                </c:pt>
                <c:pt idx="67">
                  <c:v>2012 Aug</c:v>
                </c:pt>
                <c:pt idx="68">
                  <c:v>2012 Sep</c:v>
                </c:pt>
                <c:pt idx="69">
                  <c:v>2012 Oct</c:v>
                </c:pt>
                <c:pt idx="70">
                  <c:v>2012Nov</c:v>
                </c:pt>
                <c:pt idx="71">
                  <c:v>2012 Dec</c:v>
                </c:pt>
                <c:pt idx="72">
                  <c:v>2013 Jan</c:v>
                </c:pt>
                <c:pt idx="73">
                  <c:v>2013 Feb</c:v>
                </c:pt>
                <c:pt idx="74">
                  <c:v>2013 Mar</c:v>
                </c:pt>
                <c:pt idx="75">
                  <c:v>2013 Apr</c:v>
                </c:pt>
                <c:pt idx="76">
                  <c:v>2013 May</c:v>
                </c:pt>
                <c:pt idx="77">
                  <c:v>2013 Jun</c:v>
                </c:pt>
                <c:pt idx="78">
                  <c:v>2013 Jul</c:v>
                </c:pt>
              </c:strCache>
            </c:strRef>
          </c:cat>
          <c:val>
            <c:numRef>
              <c:f>Sheet1!$C$11:$C$89</c:f>
              <c:numCache>
                <c:formatCode>General</c:formatCode>
                <c:ptCount val="79"/>
                <c:pt idx="0">
                  <c:v>6.22</c:v>
                </c:pt>
                <c:pt idx="1">
                  <c:v>6.29</c:v>
                </c:pt>
                <c:pt idx="2">
                  <c:v>6.1599999999999993</c:v>
                </c:pt>
                <c:pt idx="3">
                  <c:v>6.18</c:v>
                </c:pt>
                <c:pt idx="4">
                  <c:v>6.26</c:v>
                </c:pt>
                <c:pt idx="5">
                  <c:v>6.6599999999999993</c:v>
                </c:pt>
                <c:pt idx="6">
                  <c:v>6.7</c:v>
                </c:pt>
                <c:pt idx="7">
                  <c:v>6.57</c:v>
                </c:pt>
                <c:pt idx="8">
                  <c:v>6.38</c:v>
                </c:pt>
                <c:pt idx="9">
                  <c:v>6.38</c:v>
                </c:pt>
                <c:pt idx="10">
                  <c:v>6.21</c:v>
                </c:pt>
                <c:pt idx="11">
                  <c:v>6.1</c:v>
                </c:pt>
                <c:pt idx="12">
                  <c:v>5.76</c:v>
                </c:pt>
                <c:pt idx="13">
                  <c:v>5.92</c:v>
                </c:pt>
                <c:pt idx="14">
                  <c:v>5.9700000000000006</c:v>
                </c:pt>
                <c:pt idx="15">
                  <c:v>5.92</c:v>
                </c:pt>
                <c:pt idx="16">
                  <c:v>6.04</c:v>
                </c:pt>
                <c:pt idx="17">
                  <c:v>6.3199999999999994</c:v>
                </c:pt>
                <c:pt idx="18">
                  <c:v>6.4300000000000006</c:v>
                </c:pt>
                <c:pt idx="19">
                  <c:v>6.48</c:v>
                </c:pt>
                <c:pt idx="20">
                  <c:v>6.04</c:v>
                </c:pt>
                <c:pt idx="21">
                  <c:v>6.2</c:v>
                </c:pt>
                <c:pt idx="22">
                  <c:v>6.09</c:v>
                </c:pt>
                <c:pt idx="23">
                  <c:v>5.29</c:v>
                </c:pt>
                <c:pt idx="24">
                  <c:v>5.05</c:v>
                </c:pt>
                <c:pt idx="25">
                  <c:v>5.13</c:v>
                </c:pt>
                <c:pt idx="26">
                  <c:v>5</c:v>
                </c:pt>
                <c:pt idx="27">
                  <c:v>4.8099999999999996</c:v>
                </c:pt>
                <c:pt idx="28">
                  <c:v>4.8599999999999994</c:v>
                </c:pt>
                <c:pt idx="29">
                  <c:v>5.42</c:v>
                </c:pt>
                <c:pt idx="30">
                  <c:v>5.22</c:v>
                </c:pt>
                <c:pt idx="31">
                  <c:v>5.1899999999999995</c:v>
                </c:pt>
                <c:pt idx="32">
                  <c:v>5.0599999999999996</c:v>
                </c:pt>
                <c:pt idx="33">
                  <c:v>4.95</c:v>
                </c:pt>
                <c:pt idx="34">
                  <c:v>4.88</c:v>
                </c:pt>
                <c:pt idx="35">
                  <c:v>4.9300000000000006</c:v>
                </c:pt>
                <c:pt idx="36">
                  <c:v>5.03</c:v>
                </c:pt>
                <c:pt idx="37">
                  <c:v>4.99</c:v>
                </c:pt>
                <c:pt idx="38">
                  <c:v>4.9700000000000006</c:v>
                </c:pt>
                <c:pt idx="39">
                  <c:v>5.0999999999999996</c:v>
                </c:pt>
                <c:pt idx="40">
                  <c:v>4.8899999999999997</c:v>
                </c:pt>
                <c:pt idx="41">
                  <c:v>4.74</c:v>
                </c:pt>
                <c:pt idx="42">
                  <c:v>4.5599999999999996</c:v>
                </c:pt>
                <c:pt idx="43">
                  <c:v>4.4300000000000006</c:v>
                </c:pt>
                <c:pt idx="44">
                  <c:v>4.3499999999999996</c:v>
                </c:pt>
                <c:pt idx="45">
                  <c:v>4.2300000000000004</c:v>
                </c:pt>
                <c:pt idx="46">
                  <c:v>4.3</c:v>
                </c:pt>
                <c:pt idx="47">
                  <c:v>4.71</c:v>
                </c:pt>
                <c:pt idx="48">
                  <c:v>4.76</c:v>
                </c:pt>
                <c:pt idx="49">
                  <c:v>4.95</c:v>
                </c:pt>
                <c:pt idx="50">
                  <c:v>4.84</c:v>
                </c:pt>
                <c:pt idx="51">
                  <c:v>4.84</c:v>
                </c:pt>
                <c:pt idx="52">
                  <c:v>4.6399999999999997</c:v>
                </c:pt>
                <c:pt idx="53">
                  <c:v>4.51</c:v>
                </c:pt>
                <c:pt idx="54">
                  <c:v>4.55</c:v>
                </c:pt>
                <c:pt idx="55">
                  <c:v>4.2699999999999996</c:v>
                </c:pt>
                <c:pt idx="56">
                  <c:v>4.1099999999999994</c:v>
                </c:pt>
                <c:pt idx="57">
                  <c:v>4.07</c:v>
                </c:pt>
                <c:pt idx="58">
                  <c:v>3.9899999999999998</c:v>
                </c:pt>
                <c:pt idx="59">
                  <c:v>3.96</c:v>
                </c:pt>
                <c:pt idx="60">
                  <c:v>3.92</c:v>
                </c:pt>
                <c:pt idx="61">
                  <c:v>3.8899999999999997</c:v>
                </c:pt>
                <c:pt idx="62">
                  <c:v>3.9499999999999997</c:v>
                </c:pt>
                <c:pt idx="63">
                  <c:v>3.9099999999999997</c:v>
                </c:pt>
                <c:pt idx="64">
                  <c:v>3.8</c:v>
                </c:pt>
                <c:pt idx="65">
                  <c:v>3.68</c:v>
                </c:pt>
                <c:pt idx="66">
                  <c:v>3.55</c:v>
                </c:pt>
                <c:pt idx="67">
                  <c:v>3.6</c:v>
                </c:pt>
                <c:pt idx="68" formatCode="0.00">
                  <c:v>3.4699999999999998</c:v>
                </c:pt>
                <c:pt idx="69" formatCode="0.00">
                  <c:v>3.38</c:v>
                </c:pt>
                <c:pt idx="70" formatCode="0.00">
                  <c:v>3.3499999999999996</c:v>
                </c:pt>
                <c:pt idx="71" formatCode="0.00">
                  <c:v>3.3499999999999996</c:v>
                </c:pt>
                <c:pt idx="72">
                  <c:v>3.4099999999999997</c:v>
                </c:pt>
                <c:pt idx="73">
                  <c:v>3.53</c:v>
                </c:pt>
                <c:pt idx="74">
                  <c:v>3.57</c:v>
                </c:pt>
                <c:pt idx="75">
                  <c:v>3.4499999999999997</c:v>
                </c:pt>
                <c:pt idx="76">
                  <c:v>3.54</c:v>
                </c:pt>
                <c:pt idx="77">
                  <c:v>4.07</c:v>
                </c:pt>
                <c:pt idx="78">
                  <c:v>4.37</c:v>
                </c:pt>
              </c:numCache>
            </c:numRef>
          </c:val>
          <c:smooth val="0"/>
        </c:ser>
        <c:ser>
          <c:idx val="1"/>
          <c:order val="1"/>
          <c:tx>
            <c:v>10-Yr U.S. Treasury Rate</c:v>
          </c:tx>
          <c:marker>
            <c:symbol val="none"/>
          </c:marker>
          <c:cat>
            <c:strRef>
              <c:f>Sheet1!$A$11:$A$89</c:f>
              <c:strCache>
                <c:ptCount val="79"/>
                <c:pt idx="0">
                  <c:v>2007 Jan</c:v>
                </c:pt>
                <c:pt idx="1">
                  <c:v>2007 Feb</c:v>
                </c:pt>
                <c:pt idx="2">
                  <c:v>2007 Mar</c:v>
                </c:pt>
                <c:pt idx="3">
                  <c:v>2007 Apr</c:v>
                </c:pt>
                <c:pt idx="4">
                  <c:v>2007 May</c:v>
                </c:pt>
                <c:pt idx="5">
                  <c:v>2007 Jun</c:v>
                </c:pt>
                <c:pt idx="6">
                  <c:v>2007 Jul</c:v>
                </c:pt>
                <c:pt idx="7">
                  <c:v>2007 Aug</c:v>
                </c:pt>
                <c:pt idx="8">
                  <c:v>2007 Sep</c:v>
                </c:pt>
                <c:pt idx="9">
                  <c:v>2007 Oct</c:v>
                </c:pt>
                <c:pt idx="10">
                  <c:v>2007 Nov</c:v>
                </c:pt>
                <c:pt idx="11">
                  <c:v>2007 Dec</c:v>
                </c:pt>
                <c:pt idx="12">
                  <c:v>2008 Jan</c:v>
                </c:pt>
                <c:pt idx="13">
                  <c:v>2008 Feb</c:v>
                </c:pt>
                <c:pt idx="14">
                  <c:v>2008 Mar</c:v>
                </c:pt>
                <c:pt idx="15">
                  <c:v>2008 Apr</c:v>
                </c:pt>
                <c:pt idx="16">
                  <c:v>2008 May</c:v>
                </c:pt>
                <c:pt idx="17">
                  <c:v>2008 Jun</c:v>
                </c:pt>
                <c:pt idx="18">
                  <c:v>2008 Jul</c:v>
                </c:pt>
                <c:pt idx="19">
                  <c:v>2008 Aug</c:v>
                </c:pt>
                <c:pt idx="20">
                  <c:v>2008 Sep</c:v>
                </c:pt>
                <c:pt idx="21">
                  <c:v>2008 Oct</c:v>
                </c:pt>
                <c:pt idx="22">
                  <c:v>2008 Nov</c:v>
                </c:pt>
                <c:pt idx="23">
                  <c:v>2008 Dec</c:v>
                </c:pt>
                <c:pt idx="24">
                  <c:v>2009 Jan</c:v>
                </c:pt>
                <c:pt idx="25">
                  <c:v>2009 Feb</c:v>
                </c:pt>
                <c:pt idx="26">
                  <c:v>2009 Mar</c:v>
                </c:pt>
                <c:pt idx="27">
                  <c:v>2009 Apr</c:v>
                </c:pt>
                <c:pt idx="28">
                  <c:v>2009 May</c:v>
                </c:pt>
                <c:pt idx="29">
                  <c:v>2009 Jun</c:v>
                </c:pt>
                <c:pt idx="30">
                  <c:v>2009 Jul</c:v>
                </c:pt>
                <c:pt idx="31">
                  <c:v>2009 Aug</c:v>
                </c:pt>
                <c:pt idx="32">
                  <c:v>2009 Sep</c:v>
                </c:pt>
                <c:pt idx="33">
                  <c:v>2009 Oct</c:v>
                </c:pt>
                <c:pt idx="34">
                  <c:v>2009 Nov</c:v>
                </c:pt>
                <c:pt idx="35">
                  <c:v>2009 Dec</c:v>
                </c:pt>
                <c:pt idx="36">
                  <c:v>2010 Jan</c:v>
                </c:pt>
                <c:pt idx="37">
                  <c:v>2010 Feb</c:v>
                </c:pt>
                <c:pt idx="38">
                  <c:v>2010 Mar</c:v>
                </c:pt>
                <c:pt idx="39">
                  <c:v>2010 Apr</c:v>
                </c:pt>
                <c:pt idx="40">
                  <c:v>2010 May</c:v>
                </c:pt>
                <c:pt idx="41">
                  <c:v>2010 Jun</c:v>
                </c:pt>
                <c:pt idx="42">
                  <c:v>2010 Jul</c:v>
                </c:pt>
                <c:pt idx="43">
                  <c:v>2010 Aug</c:v>
                </c:pt>
                <c:pt idx="44">
                  <c:v>2010 Sep</c:v>
                </c:pt>
                <c:pt idx="45">
                  <c:v>2010 Oct</c:v>
                </c:pt>
                <c:pt idx="46">
                  <c:v>2010 Nov</c:v>
                </c:pt>
                <c:pt idx="47">
                  <c:v>2010 Dec</c:v>
                </c:pt>
                <c:pt idx="48">
                  <c:v>2011 Jan</c:v>
                </c:pt>
                <c:pt idx="49">
                  <c:v>2011 Feb</c:v>
                </c:pt>
                <c:pt idx="50">
                  <c:v>2011 Mar</c:v>
                </c:pt>
                <c:pt idx="51">
                  <c:v>2011 Apr</c:v>
                </c:pt>
                <c:pt idx="52">
                  <c:v>2011 May</c:v>
                </c:pt>
                <c:pt idx="53">
                  <c:v>2011 Jun</c:v>
                </c:pt>
                <c:pt idx="54">
                  <c:v>2011 Jul</c:v>
                </c:pt>
                <c:pt idx="55">
                  <c:v>2011 Aug</c:v>
                </c:pt>
                <c:pt idx="56">
                  <c:v>2011 Sep</c:v>
                </c:pt>
                <c:pt idx="57">
                  <c:v>2011 Oct</c:v>
                </c:pt>
                <c:pt idx="58">
                  <c:v>2011 Nov</c:v>
                </c:pt>
                <c:pt idx="59">
                  <c:v>2011 Dec</c:v>
                </c:pt>
                <c:pt idx="60">
                  <c:v>2012 Jan</c:v>
                </c:pt>
                <c:pt idx="61">
                  <c:v>2012 Feb</c:v>
                </c:pt>
                <c:pt idx="62">
                  <c:v>2012 Mar</c:v>
                </c:pt>
                <c:pt idx="63">
                  <c:v>2012 Apr</c:v>
                </c:pt>
                <c:pt idx="64">
                  <c:v>2012 May</c:v>
                </c:pt>
                <c:pt idx="65">
                  <c:v>2012 Jun</c:v>
                </c:pt>
                <c:pt idx="66">
                  <c:v>2012 Jul</c:v>
                </c:pt>
                <c:pt idx="67">
                  <c:v>2012 Aug</c:v>
                </c:pt>
                <c:pt idx="68">
                  <c:v>2012 Sep</c:v>
                </c:pt>
                <c:pt idx="69">
                  <c:v>2012 Oct</c:v>
                </c:pt>
                <c:pt idx="70">
                  <c:v>2012Nov</c:v>
                </c:pt>
                <c:pt idx="71">
                  <c:v>2012 Dec</c:v>
                </c:pt>
                <c:pt idx="72">
                  <c:v>2013 Jan</c:v>
                </c:pt>
                <c:pt idx="73">
                  <c:v>2013 Feb</c:v>
                </c:pt>
                <c:pt idx="74">
                  <c:v>2013 Mar</c:v>
                </c:pt>
                <c:pt idx="75">
                  <c:v>2013 Apr</c:v>
                </c:pt>
                <c:pt idx="76">
                  <c:v>2013 May</c:v>
                </c:pt>
                <c:pt idx="77">
                  <c:v>2013 Jun</c:v>
                </c:pt>
                <c:pt idx="78">
                  <c:v>2013 Jul</c:v>
                </c:pt>
              </c:strCache>
            </c:strRef>
          </c:cat>
          <c:val>
            <c:numRef>
              <c:f>Sheet1!$G$11:$G$90</c:f>
              <c:numCache>
                <c:formatCode>General</c:formatCode>
                <c:ptCount val="80"/>
                <c:pt idx="0">
                  <c:v>4.76</c:v>
                </c:pt>
                <c:pt idx="1">
                  <c:v>4.72</c:v>
                </c:pt>
                <c:pt idx="2">
                  <c:v>4.5599999999999996</c:v>
                </c:pt>
                <c:pt idx="3">
                  <c:v>4.6899999999999995</c:v>
                </c:pt>
                <c:pt idx="4">
                  <c:v>4.75</c:v>
                </c:pt>
                <c:pt idx="5">
                  <c:v>5.0999999999999996</c:v>
                </c:pt>
                <c:pt idx="6">
                  <c:v>5</c:v>
                </c:pt>
                <c:pt idx="7">
                  <c:v>4.67</c:v>
                </c:pt>
                <c:pt idx="8">
                  <c:v>4.5199999999999996</c:v>
                </c:pt>
                <c:pt idx="9">
                  <c:v>4.53</c:v>
                </c:pt>
                <c:pt idx="10">
                  <c:v>4.1499999999999995</c:v>
                </c:pt>
                <c:pt idx="11">
                  <c:v>4.0999999999999996</c:v>
                </c:pt>
                <c:pt idx="12">
                  <c:v>3.74</c:v>
                </c:pt>
                <c:pt idx="13">
                  <c:v>3.74</c:v>
                </c:pt>
                <c:pt idx="14">
                  <c:v>3.51</c:v>
                </c:pt>
                <c:pt idx="15">
                  <c:v>3.68</c:v>
                </c:pt>
                <c:pt idx="16">
                  <c:v>3.88</c:v>
                </c:pt>
                <c:pt idx="17">
                  <c:v>4.0999999999999996</c:v>
                </c:pt>
                <c:pt idx="18">
                  <c:v>4.01</c:v>
                </c:pt>
                <c:pt idx="19">
                  <c:v>3.8899999999999997</c:v>
                </c:pt>
                <c:pt idx="20">
                  <c:v>3.69</c:v>
                </c:pt>
                <c:pt idx="21">
                  <c:v>3.8099999999999996</c:v>
                </c:pt>
                <c:pt idx="22">
                  <c:v>3.53</c:v>
                </c:pt>
                <c:pt idx="23">
                  <c:v>2.42</c:v>
                </c:pt>
                <c:pt idx="24">
                  <c:v>2.52</c:v>
                </c:pt>
                <c:pt idx="25">
                  <c:v>2.8699999999999997</c:v>
                </c:pt>
                <c:pt idx="26">
                  <c:v>2.82</c:v>
                </c:pt>
                <c:pt idx="27">
                  <c:v>2.9299999999999997</c:v>
                </c:pt>
                <c:pt idx="28">
                  <c:v>3.29</c:v>
                </c:pt>
                <c:pt idx="29">
                  <c:v>3.72</c:v>
                </c:pt>
                <c:pt idx="30">
                  <c:v>3.56</c:v>
                </c:pt>
                <c:pt idx="31">
                  <c:v>3.59</c:v>
                </c:pt>
                <c:pt idx="32">
                  <c:v>3.4</c:v>
                </c:pt>
                <c:pt idx="33">
                  <c:v>3.3899999999999997</c:v>
                </c:pt>
                <c:pt idx="34">
                  <c:v>3.4</c:v>
                </c:pt>
                <c:pt idx="35">
                  <c:v>3.59</c:v>
                </c:pt>
                <c:pt idx="36">
                  <c:v>3.73</c:v>
                </c:pt>
                <c:pt idx="37">
                  <c:v>3.69</c:v>
                </c:pt>
                <c:pt idx="38">
                  <c:v>3.73</c:v>
                </c:pt>
                <c:pt idx="39">
                  <c:v>3.8499999999999996</c:v>
                </c:pt>
                <c:pt idx="40">
                  <c:v>3.42</c:v>
                </c:pt>
                <c:pt idx="41">
                  <c:v>3.2</c:v>
                </c:pt>
                <c:pt idx="42">
                  <c:v>3.01</c:v>
                </c:pt>
                <c:pt idx="43">
                  <c:v>2.7</c:v>
                </c:pt>
                <c:pt idx="44">
                  <c:v>2.65</c:v>
                </c:pt>
                <c:pt idx="45">
                  <c:v>2.54</c:v>
                </c:pt>
                <c:pt idx="46">
                  <c:v>2.7600000000000002</c:v>
                </c:pt>
                <c:pt idx="47">
                  <c:v>3.29</c:v>
                </c:pt>
                <c:pt idx="48">
                  <c:v>3.3899999999999997</c:v>
                </c:pt>
                <c:pt idx="49">
                  <c:v>3.58</c:v>
                </c:pt>
                <c:pt idx="50">
                  <c:v>3.4099999999999997</c:v>
                </c:pt>
                <c:pt idx="51">
                  <c:v>3.46</c:v>
                </c:pt>
                <c:pt idx="52">
                  <c:v>3.17</c:v>
                </c:pt>
                <c:pt idx="53">
                  <c:v>3</c:v>
                </c:pt>
                <c:pt idx="54">
                  <c:v>3</c:v>
                </c:pt>
                <c:pt idx="55">
                  <c:v>2.2999999999999998</c:v>
                </c:pt>
                <c:pt idx="56">
                  <c:v>1.98</c:v>
                </c:pt>
                <c:pt idx="57">
                  <c:v>2.15</c:v>
                </c:pt>
                <c:pt idx="58">
                  <c:v>2.0099999999999998</c:v>
                </c:pt>
                <c:pt idx="59">
                  <c:v>1.98</c:v>
                </c:pt>
                <c:pt idx="60">
                  <c:v>1.97</c:v>
                </c:pt>
                <c:pt idx="61">
                  <c:v>1.97</c:v>
                </c:pt>
                <c:pt idx="62">
                  <c:v>2.17</c:v>
                </c:pt>
                <c:pt idx="63">
                  <c:v>2.0499999999999998</c:v>
                </c:pt>
                <c:pt idx="64">
                  <c:v>1.8</c:v>
                </c:pt>
                <c:pt idx="65">
                  <c:v>1.62</c:v>
                </c:pt>
                <c:pt idx="66">
                  <c:v>1.53</c:v>
                </c:pt>
                <c:pt idx="67">
                  <c:v>1.6800000000000002</c:v>
                </c:pt>
                <c:pt idx="68">
                  <c:v>1.7200000000000002</c:v>
                </c:pt>
                <c:pt idx="69">
                  <c:v>1.7500000000000002</c:v>
                </c:pt>
                <c:pt idx="70">
                  <c:v>1.6500000000000001</c:v>
                </c:pt>
                <c:pt idx="71">
                  <c:v>1.7200000000000002</c:v>
                </c:pt>
                <c:pt idx="72">
                  <c:v>1.91</c:v>
                </c:pt>
                <c:pt idx="73">
                  <c:v>1.98</c:v>
                </c:pt>
                <c:pt idx="74">
                  <c:v>1.96</c:v>
                </c:pt>
                <c:pt idx="75">
                  <c:v>1.7600000000000002</c:v>
                </c:pt>
                <c:pt idx="76">
                  <c:v>1.93</c:v>
                </c:pt>
                <c:pt idx="77">
                  <c:v>2.2999999999999998</c:v>
                </c:pt>
                <c:pt idx="78">
                  <c:v>2.58</c:v>
                </c:pt>
                <c:pt idx="79">
                  <c:v>2.74</c:v>
                </c:pt>
              </c:numCache>
            </c:numRef>
          </c:val>
          <c:smooth val="0"/>
        </c:ser>
        <c:dLbls>
          <c:showLegendKey val="0"/>
          <c:showVal val="0"/>
          <c:showCatName val="0"/>
          <c:showSerName val="0"/>
          <c:showPercent val="0"/>
          <c:showBubbleSize val="0"/>
        </c:dLbls>
        <c:marker val="1"/>
        <c:smooth val="0"/>
        <c:axId val="43456768"/>
        <c:axId val="43458560"/>
      </c:lineChart>
      <c:catAx>
        <c:axId val="43456768"/>
        <c:scaling>
          <c:orientation val="minMax"/>
        </c:scaling>
        <c:delete val="0"/>
        <c:axPos val="b"/>
        <c:majorTickMark val="out"/>
        <c:minorTickMark val="none"/>
        <c:tickLblPos val="nextTo"/>
        <c:txPr>
          <a:bodyPr rot="0" vert="horz"/>
          <a:lstStyle/>
          <a:p>
            <a:pPr>
              <a:defRPr/>
            </a:pPr>
            <a:endParaRPr lang="en-US"/>
          </a:p>
        </c:txPr>
        <c:crossAx val="43458560"/>
        <c:crosses val="autoZero"/>
        <c:auto val="1"/>
        <c:lblAlgn val="ctr"/>
        <c:lblOffset val="100"/>
        <c:tickLblSkip val="6"/>
        <c:noMultiLvlLbl val="0"/>
      </c:catAx>
      <c:valAx>
        <c:axId val="43458560"/>
        <c:scaling>
          <c:orientation val="minMax"/>
        </c:scaling>
        <c:delete val="0"/>
        <c:axPos val="l"/>
        <c:majorGridlines/>
        <c:title>
          <c:tx>
            <c:rich>
              <a:bodyPr rot="0" vert="wordArtVert"/>
              <a:lstStyle/>
              <a:p>
                <a:pPr>
                  <a:defRPr/>
                </a:pPr>
                <a:r>
                  <a:rPr lang="en-US">
                    <a:latin typeface="Arial Rounded MT Bold" pitchFamily="34" charset="0"/>
                  </a:rPr>
                  <a:t>Interest-yield</a:t>
                </a:r>
              </a:p>
            </c:rich>
          </c:tx>
          <c:layout>
            <c:manualLayout>
              <c:xMode val="edge"/>
              <c:yMode val="edge"/>
              <c:x val="2.4444444444444446E-2"/>
              <c:y val="6.280854395962944E-2"/>
            </c:manualLayout>
          </c:layout>
          <c:overlay val="0"/>
        </c:title>
        <c:numFmt formatCode="General" sourceLinked="1"/>
        <c:majorTickMark val="out"/>
        <c:minorTickMark val="none"/>
        <c:tickLblPos val="nextTo"/>
        <c:crossAx val="43456768"/>
        <c:crosses val="autoZero"/>
        <c:crossBetween val="between"/>
      </c:valAx>
    </c:plotArea>
    <c:legend>
      <c:legendPos val="r"/>
      <c:layout>
        <c:manualLayout>
          <c:xMode val="edge"/>
          <c:yMode val="edge"/>
          <c:x val="0.39501102362204754"/>
          <c:y val="0.23166481490427188"/>
          <c:w val="0.28498897637795328"/>
          <c:h val="0.14791749190860354"/>
        </c:manualLayout>
      </c:layout>
      <c:overlay val="1"/>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Comparision of the U.S. Unemployment</a:t>
            </a:r>
            <a:r>
              <a:rPr lang="en-US" baseline="0"/>
              <a:t> Rate </a:t>
            </a:r>
          </a:p>
          <a:p>
            <a:pPr>
              <a:defRPr/>
            </a:pPr>
            <a:r>
              <a:rPr lang="en-US" baseline="0"/>
              <a:t>&amp; 10-Yr Treasury  Yield Rate</a:t>
            </a:r>
            <a:endParaRPr lang="en-US"/>
          </a:p>
        </c:rich>
      </c:tx>
      <c:layout/>
      <c:overlay val="0"/>
    </c:title>
    <c:autoTitleDeleted val="0"/>
    <c:plotArea>
      <c:layout>
        <c:manualLayout>
          <c:layoutTarget val="inner"/>
          <c:xMode val="edge"/>
          <c:yMode val="edge"/>
          <c:x val="8.9657392825897034E-2"/>
          <c:y val="0.20340049266998353"/>
          <c:w val="0.85821054994874058"/>
          <c:h val="0.60046074715354769"/>
        </c:manualLayout>
      </c:layout>
      <c:lineChart>
        <c:grouping val="standard"/>
        <c:varyColors val="0"/>
        <c:ser>
          <c:idx val="0"/>
          <c:order val="0"/>
          <c:tx>
            <c:v>U.S. unemployment rate</c:v>
          </c:tx>
          <c:marker>
            <c:symbol val="none"/>
          </c:marker>
          <c:cat>
            <c:strRef>
              <c:f>Sheet1!$A$11:$A$89</c:f>
              <c:strCache>
                <c:ptCount val="79"/>
                <c:pt idx="0">
                  <c:v>2007 Jan</c:v>
                </c:pt>
                <c:pt idx="1">
                  <c:v>2007 Feb</c:v>
                </c:pt>
                <c:pt idx="2">
                  <c:v>2007 Mar</c:v>
                </c:pt>
                <c:pt idx="3">
                  <c:v>2007 Apr</c:v>
                </c:pt>
                <c:pt idx="4">
                  <c:v>2007 May</c:v>
                </c:pt>
                <c:pt idx="5">
                  <c:v>2007 Jun</c:v>
                </c:pt>
                <c:pt idx="6">
                  <c:v>2007 Jul</c:v>
                </c:pt>
                <c:pt idx="7">
                  <c:v>2007 Aug</c:v>
                </c:pt>
                <c:pt idx="8">
                  <c:v>2007 Sep</c:v>
                </c:pt>
                <c:pt idx="9">
                  <c:v>2007 Oct</c:v>
                </c:pt>
                <c:pt idx="10">
                  <c:v>2007 Nov</c:v>
                </c:pt>
                <c:pt idx="11">
                  <c:v>2007 Dec</c:v>
                </c:pt>
                <c:pt idx="12">
                  <c:v>2008 Jan</c:v>
                </c:pt>
                <c:pt idx="13">
                  <c:v>2008 Feb</c:v>
                </c:pt>
                <c:pt idx="14">
                  <c:v>2008 Mar</c:v>
                </c:pt>
                <c:pt idx="15">
                  <c:v>2008 Apr</c:v>
                </c:pt>
                <c:pt idx="16">
                  <c:v>2008 May</c:v>
                </c:pt>
                <c:pt idx="17">
                  <c:v>2008 Jun</c:v>
                </c:pt>
                <c:pt idx="18">
                  <c:v>2008 Jul</c:v>
                </c:pt>
                <c:pt idx="19">
                  <c:v>2008 Aug</c:v>
                </c:pt>
                <c:pt idx="20">
                  <c:v>2008 Sep</c:v>
                </c:pt>
                <c:pt idx="21">
                  <c:v>2008 Oct</c:v>
                </c:pt>
                <c:pt idx="22">
                  <c:v>2008 Nov</c:v>
                </c:pt>
                <c:pt idx="23">
                  <c:v>2008 Dec</c:v>
                </c:pt>
                <c:pt idx="24">
                  <c:v>2009 Jan</c:v>
                </c:pt>
                <c:pt idx="25">
                  <c:v>2009 Feb</c:v>
                </c:pt>
                <c:pt idx="26">
                  <c:v>2009 Mar</c:v>
                </c:pt>
                <c:pt idx="27">
                  <c:v>2009 Apr</c:v>
                </c:pt>
                <c:pt idx="28">
                  <c:v>2009 May</c:v>
                </c:pt>
                <c:pt idx="29">
                  <c:v>2009 Jun</c:v>
                </c:pt>
                <c:pt idx="30">
                  <c:v>2009 Jul</c:v>
                </c:pt>
                <c:pt idx="31">
                  <c:v>2009 Aug</c:v>
                </c:pt>
                <c:pt idx="32">
                  <c:v>2009 Sep</c:v>
                </c:pt>
                <c:pt idx="33">
                  <c:v>2009 Oct</c:v>
                </c:pt>
                <c:pt idx="34">
                  <c:v>2009 Nov</c:v>
                </c:pt>
                <c:pt idx="35">
                  <c:v>2009 Dec</c:v>
                </c:pt>
                <c:pt idx="36">
                  <c:v>2010 Jan</c:v>
                </c:pt>
                <c:pt idx="37">
                  <c:v>2010 Feb</c:v>
                </c:pt>
                <c:pt idx="38">
                  <c:v>2010 Mar</c:v>
                </c:pt>
                <c:pt idx="39">
                  <c:v>2010 Apr</c:v>
                </c:pt>
                <c:pt idx="40">
                  <c:v>2010 May</c:v>
                </c:pt>
                <c:pt idx="41">
                  <c:v>2010 Jun</c:v>
                </c:pt>
                <c:pt idx="42">
                  <c:v>2010 Jul</c:v>
                </c:pt>
                <c:pt idx="43">
                  <c:v>2010 Aug</c:v>
                </c:pt>
                <c:pt idx="44">
                  <c:v>2010 Sep</c:v>
                </c:pt>
                <c:pt idx="45">
                  <c:v>2010 Oct</c:v>
                </c:pt>
                <c:pt idx="46">
                  <c:v>2010 Nov</c:v>
                </c:pt>
                <c:pt idx="47">
                  <c:v>2010 Dec</c:v>
                </c:pt>
                <c:pt idx="48">
                  <c:v>2011 Jan</c:v>
                </c:pt>
                <c:pt idx="49">
                  <c:v>2011 Feb</c:v>
                </c:pt>
                <c:pt idx="50">
                  <c:v>2011 Mar</c:v>
                </c:pt>
                <c:pt idx="51">
                  <c:v>2011 Apr</c:v>
                </c:pt>
                <c:pt idx="52">
                  <c:v>2011 May</c:v>
                </c:pt>
                <c:pt idx="53">
                  <c:v>2011 Jun</c:v>
                </c:pt>
                <c:pt idx="54">
                  <c:v>2011 Jul</c:v>
                </c:pt>
                <c:pt idx="55">
                  <c:v>2011 Aug</c:v>
                </c:pt>
                <c:pt idx="56">
                  <c:v>2011 Sep</c:v>
                </c:pt>
                <c:pt idx="57">
                  <c:v>2011 Oct</c:v>
                </c:pt>
                <c:pt idx="58">
                  <c:v>2011 Nov</c:v>
                </c:pt>
                <c:pt idx="59">
                  <c:v>2011 Dec</c:v>
                </c:pt>
                <c:pt idx="60">
                  <c:v>2012 Jan</c:v>
                </c:pt>
                <c:pt idx="61">
                  <c:v>2012 Feb</c:v>
                </c:pt>
                <c:pt idx="62">
                  <c:v>2012 Mar</c:v>
                </c:pt>
                <c:pt idx="63">
                  <c:v>2012 Apr</c:v>
                </c:pt>
                <c:pt idx="64">
                  <c:v>2012 May</c:v>
                </c:pt>
                <c:pt idx="65">
                  <c:v>2012 Jun</c:v>
                </c:pt>
                <c:pt idx="66">
                  <c:v>2012 Jul</c:v>
                </c:pt>
                <c:pt idx="67">
                  <c:v>2012 Aug</c:v>
                </c:pt>
                <c:pt idx="68">
                  <c:v>2012 Sep</c:v>
                </c:pt>
                <c:pt idx="69">
                  <c:v>2012 Oct</c:v>
                </c:pt>
                <c:pt idx="70">
                  <c:v>2012Nov</c:v>
                </c:pt>
                <c:pt idx="71">
                  <c:v>2012 Dec</c:v>
                </c:pt>
                <c:pt idx="72">
                  <c:v>2013 Jan</c:v>
                </c:pt>
                <c:pt idx="73">
                  <c:v>2013 Feb</c:v>
                </c:pt>
                <c:pt idx="74">
                  <c:v>2013 Mar</c:v>
                </c:pt>
                <c:pt idx="75">
                  <c:v>2013 Apr</c:v>
                </c:pt>
                <c:pt idx="76">
                  <c:v>2013 May</c:v>
                </c:pt>
                <c:pt idx="77">
                  <c:v>2013 Jun</c:v>
                </c:pt>
                <c:pt idx="78">
                  <c:v>2013 Jul</c:v>
                </c:pt>
              </c:strCache>
            </c:strRef>
          </c:cat>
          <c:val>
            <c:numRef>
              <c:f>Sheet1!$B$11:$B$89</c:f>
              <c:numCache>
                <c:formatCode>#0.0</c:formatCode>
                <c:ptCount val="79"/>
                <c:pt idx="0">
                  <c:v>4.5999999999999996</c:v>
                </c:pt>
                <c:pt idx="1">
                  <c:v>4.5</c:v>
                </c:pt>
                <c:pt idx="2">
                  <c:v>4.4000000000000004</c:v>
                </c:pt>
                <c:pt idx="3">
                  <c:v>4.5</c:v>
                </c:pt>
                <c:pt idx="4">
                  <c:v>4.4000000000000004</c:v>
                </c:pt>
                <c:pt idx="5">
                  <c:v>4.5999999999999996</c:v>
                </c:pt>
                <c:pt idx="6">
                  <c:v>4.7</c:v>
                </c:pt>
                <c:pt idx="7">
                  <c:v>4.5999999999999996</c:v>
                </c:pt>
                <c:pt idx="8">
                  <c:v>4.7</c:v>
                </c:pt>
                <c:pt idx="9">
                  <c:v>4.7</c:v>
                </c:pt>
                <c:pt idx="10">
                  <c:v>4.7</c:v>
                </c:pt>
                <c:pt idx="11">
                  <c:v>5</c:v>
                </c:pt>
                <c:pt idx="12">
                  <c:v>5</c:v>
                </c:pt>
                <c:pt idx="13">
                  <c:v>4.9000000000000004</c:v>
                </c:pt>
                <c:pt idx="14">
                  <c:v>5.0999999999999996</c:v>
                </c:pt>
                <c:pt idx="15">
                  <c:v>5</c:v>
                </c:pt>
                <c:pt idx="16">
                  <c:v>5.4</c:v>
                </c:pt>
                <c:pt idx="17">
                  <c:v>5.6</c:v>
                </c:pt>
                <c:pt idx="18">
                  <c:v>5.8</c:v>
                </c:pt>
                <c:pt idx="19">
                  <c:v>6.1</c:v>
                </c:pt>
                <c:pt idx="20">
                  <c:v>6.1</c:v>
                </c:pt>
                <c:pt idx="21">
                  <c:v>6.5</c:v>
                </c:pt>
                <c:pt idx="22">
                  <c:v>6.8</c:v>
                </c:pt>
                <c:pt idx="23">
                  <c:v>7.3</c:v>
                </c:pt>
                <c:pt idx="24">
                  <c:v>7.8</c:v>
                </c:pt>
                <c:pt idx="25">
                  <c:v>8.3000000000000007</c:v>
                </c:pt>
                <c:pt idx="26">
                  <c:v>8.7000000000000011</c:v>
                </c:pt>
                <c:pt idx="27">
                  <c:v>8.9</c:v>
                </c:pt>
                <c:pt idx="28">
                  <c:v>9.4</c:v>
                </c:pt>
                <c:pt idx="29">
                  <c:v>9.5</c:v>
                </c:pt>
                <c:pt idx="30">
                  <c:v>9.5</c:v>
                </c:pt>
                <c:pt idx="31">
                  <c:v>9.6</c:v>
                </c:pt>
                <c:pt idx="32">
                  <c:v>9.8000000000000007</c:v>
                </c:pt>
                <c:pt idx="33">
                  <c:v>10</c:v>
                </c:pt>
                <c:pt idx="34">
                  <c:v>9.9</c:v>
                </c:pt>
                <c:pt idx="35">
                  <c:v>9.9</c:v>
                </c:pt>
                <c:pt idx="36">
                  <c:v>9.7000000000000011</c:v>
                </c:pt>
                <c:pt idx="37">
                  <c:v>9.8000000000000007</c:v>
                </c:pt>
                <c:pt idx="38">
                  <c:v>9.8000000000000007</c:v>
                </c:pt>
                <c:pt idx="39">
                  <c:v>9.9</c:v>
                </c:pt>
                <c:pt idx="40">
                  <c:v>9.6</c:v>
                </c:pt>
                <c:pt idx="41">
                  <c:v>9.4</c:v>
                </c:pt>
                <c:pt idx="42">
                  <c:v>9.5</c:v>
                </c:pt>
                <c:pt idx="43">
                  <c:v>9.6</c:v>
                </c:pt>
                <c:pt idx="44">
                  <c:v>9.5</c:v>
                </c:pt>
                <c:pt idx="45">
                  <c:v>9.5</c:v>
                </c:pt>
                <c:pt idx="46">
                  <c:v>9.8000000000000007</c:v>
                </c:pt>
                <c:pt idx="47">
                  <c:v>9.4</c:v>
                </c:pt>
                <c:pt idx="48">
                  <c:v>9.1</c:v>
                </c:pt>
                <c:pt idx="49">
                  <c:v>9</c:v>
                </c:pt>
                <c:pt idx="50">
                  <c:v>8.9</c:v>
                </c:pt>
                <c:pt idx="51">
                  <c:v>9</c:v>
                </c:pt>
                <c:pt idx="52">
                  <c:v>9</c:v>
                </c:pt>
                <c:pt idx="53">
                  <c:v>9.1</c:v>
                </c:pt>
                <c:pt idx="54">
                  <c:v>9.1</c:v>
                </c:pt>
                <c:pt idx="55">
                  <c:v>9.1</c:v>
                </c:pt>
                <c:pt idx="56">
                  <c:v>9</c:v>
                </c:pt>
                <c:pt idx="57">
                  <c:v>8.9</c:v>
                </c:pt>
                <c:pt idx="58">
                  <c:v>8.7000000000000011</c:v>
                </c:pt>
                <c:pt idx="59">
                  <c:v>8.5</c:v>
                </c:pt>
                <c:pt idx="60">
                  <c:v>8.3000000000000007</c:v>
                </c:pt>
                <c:pt idx="61">
                  <c:v>8.3000000000000007</c:v>
                </c:pt>
                <c:pt idx="62">
                  <c:v>8.2000000000000011</c:v>
                </c:pt>
                <c:pt idx="63">
                  <c:v>8.1</c:v>
                </c:pt>
                <c:pt idx="64">
                  <c:v>8.2000000000000011</c:v>
                </c:pt>
                <c:pt idx="65">
                  <c:v>8.2000000000000011</c:v>
                </c:pt>
                <c:pt idx="66">
                  <c:v>8.3000000000000007</c:v>
                </c:pt>
                <c:pt idx="67">
                  <c:v>8.1</c:v>
                </c:pt>
                <c:pt idx="68" formatCode="General">
                  <c:v>7.8</c:v>
                </c:pt>
                <c:pt idx="69" formatCode="General">
                  <c:v>7.9</c:v>
                </c:pt>
                <c:pt idx="70" formatCode="General">
                  <c:v>7.8</c:v>
                </c:pt>
                <c:pt idx="71" formatCode="General">
                  <c:v>7.8</c:v>
                </c:pt>
                <c:pt idx="72" formatCode="General">
                  <c:v>7.9</c:v>
                </c:pt>
                <c:pt idx="73" formatCode="General">
                  <c:v>7.7</c:v>
                </c:pt>
                <c:pt idx="74" formatCode="General">
                  <c:v>7.6</c:v>
                </c:pt>
                <c:pt idx="75" formatCode="General">
                  <c:v>7.5</c:v>
                </c:pt>
                <c:pt idx="76" formatCode="General">
                  <c:v>7.6</c:v>
                </c:pt>
                <c:pt idx="77" formatCode="General">
                  <c:v>7.6</c:v>
                </c:pt>
                <c:pt idx="78" formatCode="General">
                  <c:v>7.4</c:v>
                </c:pt>
              </c:numCache>
            </c:numRef>
          </c:val>
          <c:smooth val="0"/>
        </c:ser>
        <c:ser>
          <c:idx val="1"/>
          <c:order val="1"/>
          <c:tx>
            <c:v>10-Yr U.S. Treasury Rate</c:v>
          </c:tx>
          <c:marker>
            <c:symbol val="none"/>
          </c:marker>
          <c:cat>
            <c:strRef>
              <c:f>Sheet1!$A$11:$A$89</c:f>
              <c:strCache>
                <c:ptCount val="79"/>
                <c:pt idx="0">
                  <c:v>2007 Jan</c:v>
                </c:pt>
                <c:pt idx="1">
                  <c:v>2007 Feb</c:v>
                </c:pt>
                <c:pt idx="2">
                  <c:v>2007 Mar</c:v>
                </c:pt>
                <c:pt idx="3">
                  <c:v>2007 Apr</c:v>
                </c:pt>
                <c:pt idx="4">
                  <c:v>2007 May</c:v>
                </c:pt>
                <c:pt idx="5">
                  <c:v>2007 Jun</c:v>
                </c:pt>
                <c:pt idx="6">
                  <c:v>2007 Jul</c:v>
                </c:pt>
                <c:pt idx="7">
                  <c:v>2007 Aug</c:v>
                </c:pt>
                <c:pt idx="8">
                  <c:v>2007 Sep</c:v>
                </c:pt>
                <c:pt idx="9">
                  <c:v>2007 Oct</c:v>
                </c:pt>
                <c:pt idx="10">
                  <c:v>2007 Nov</c:v>
                </c:pt>
                <c:pt idx="11">
                  <c:v>2007 Dec</c:v>
                </c:pt>
                <c:pt idx="12">
                  <c:v>2008 Jan</c:v>
                </c:pt>
                <c:pt idx="13">
                  <c:v>2008 Feb</c:v>
                </c:pt>
                <c:pt idx="14">
                  <c:v>2008 Mar</c:v>
                </c:pt>
                <c:pt idx="15">
                  <c:v>2008 Apr</c:v>
                </c:pt>
                <c:pt idx="16">
                  <c:v>2008 May</c:v>
                </c:pt>
                <c:pt idx="17">
                  <c:v>2008 Jun</c:v>
                </c:pt>
                <c:pt idx="18">
                  <c:v>2008 Jul</c:v>
                </c:pt>
                <c:pt idx="19">
                  <c:v>2008 Aug</c:v>
                </c:pt>
                <c:pt idx="20">
                  <c:v>2008 Sep</c:v>
                </c:pt>
                <c:pt idx="21">
                  <c:v>2008 Oct</c:v>
                </c:pt>
                <c:pt idx="22">
                  <c:v>2008 Nov</c:v>
                </c:pt>
                <c:pt idx="23">
                  <c:v>2008 Dec</c:v>
                </c:pt>
                <c:pt idx="24">
                  <c:v>2009 Jan</c:v>
                </c:pt>
                <c:pt idx="25">
                  <c:v>2009 Feb</c:v>
                </c:pt>
                <c:pt idx="26">
                  <c:v>2009 Mar</c:v>
                </c:pt>
                <c:pt idx="27">
                  <c:v>2009 Apr</c:v>
                </c:pt>
                <c:pt idx="28">
                  <c:v>2009 May</c:v>
                </c:pt>
                <c:pt idx="29">
                  <c:v>2009 Jun</c:v>
                </c:pt>
                <c:pt idx="30">
                  <c:v>2009 Jul</c:v>
                </c:pt>
                <c:pt idx="31">
                  <c:v>2009 Aug</c:v>
                </c:pt>
                <c:pt idx="32">
                  <c:v>2009 Sep</c:v>
                </c:pt>
                <c:pt idx="33">
                  <c:v>2009 Oct</c:v>
                </c:pt>
                <c:pt idx="34">
                  <c:v>2009 Nov</c:v>
                </c:pt>
                <c:pt idx="35">
                  <c:v>2009 Dec</c:v>
                </c:pt>
                <c:pt idx="36">
                  <c:v>2010 Jan</c:v>
                </c:pt>
                <c:pt idx="37">
                  <c:v>2010 Feb</c:v>
                </c:pt>
                <c:pt idx="38">
                  <c:v>2010 Mar</c:v>
                </c:pt>
                <c:pt idx="39">
                  <c:v>2010 Apr</c:v>
                </c:pt>
                <c:pt idx="40">
                  <c:v>2010 May</c:v>
                </c:pt>
                <c:pt idx="41">
                  <c:v>2010 Jun</c:v>
                </c:pt>
                <c:pt idx="42">
                  <c:v>2010 Jul</c:v>
                </c:pt>
                <c:pt idx="43">
                  <c:v>2010 Aug</c:v>
                </c:pt>
                <c:pt idx="44">
                  <c:v>2010 Sep</c:v>
                </c:pt>
                <c:pt idx="45">
                  <c:v>2010 Oct</c:v>
                </c:pt>
                <c:pt idx="46">
                  <c:v>2010 Nov</c:v>
                </c:pt>
                <c:pt idx="47">
                  <c:v>2010 Dec</c:v>
                </c:pt>
                <c:pt idx="48">
                  <c:v>2011 Jan</c:v>
                </c:pt>
                <c:pt idx="49">
                  <c:v>2011 Feb</c:v>
                </c:pt>
                <c:pt idx="50">
                  <c:v>2011 Mar</c:v>
                </c:pt>
                <c:pt idx="51">
                  <c:v>2011 Apr</c:v>
                </c:pt>
                <c:pt idx="52">
                  <c:v>2011 May</c:v>
                </c:pt>
                <c:pt idx="53">
                  <c:v>2011 Jun</c:v>
                </c:pt>
                <c:pt idx="54">
                  <c:v>2011 Jul</c:v>
                </c:pt>
                <c:pt idx="55">
                  <c:v>2011 Aug</c:v>
                </c:pt>
                <c:pt idx="56">
                  <c:v>2011 Sep</c:v>
                </c:pt>
                <c:pt idx="57">
                  <c:v>2011 Oct</c:v>
                </c:pt>
                <c:pt idx="58">
                  <c:v>2011 Nov</c:v>
                </c:pt>
                <c:pt idx="59">
                  <c:v>2011 Dec</c:v>
                </c:pt>
                <c:pt idx="60">
                  <c:v>2012 Jan</c:v>
                </c:pt>
                <c:pt idx="61">
                  <c:v>2012 Feb</c:v>
                </c:pt>
                <c:pt idx="62">
                  <c:v>2012 Mar</c:v>
                </c:pt>
                <c:pt idx="63">
                  <c:v>2012 Apr</c:v>
                </c:pt>
                <c:pt idx="64">
                  <c:v>2012 May</c:v>
                </c:pt>
                <c:pt idx="65">
                  <c:v>2012 Jun</c:v>
                </c:pt>
                <c:pt idx="66">
                  <c:v>2012 Jul</c:v>
                </c:pt>
                <c:pt idx="67">
                  <c:v>2012 Aug</c:v>
                </c:pt>
                <c:pt idx="68">
                  <c:v>2012 Sep</c:v>
                </c:pt>
                <c:pt idx="69">
                  <c:v>2012 Oct</c:v>
                </c:pt>
                <c:pt idx="70">
                  <c:v>2012Nov</c:v>
                </c:pt>
                <c:pt idx="71">
                  <c:v>2012 Dec</c:v>
                </c:pt>
                <c:pt idx="72">
                  <c:v>2013 Jan</c:v>
                </c:pt>
                <c:pt idx="73">
                  <c:v>2013 Feb</c:v>
                </c:pt>
                <c:pt idx="74">
                  <c:v>2013 Mar</c:v>
                </c:pt>
                <c:pt idx="75">
                  <c:v>2013 Apr</c:v>
                </c:pt>
                <c:pt idx="76">
                  <c:v>2013 May</c:v>
                </c:pt>
                <c:pt idx="77">
                  <c:v>2013 Jun</c:v>
                </c:pt>
                <c:pt idx="78">
                  <c:v>2013 Jul</c:v>
                </c:pt>
              </c:strCache>
            </c:strRef>
          </c:cat>
          <c:val>
            <c:numRef>
              <c:f>Sheet1!$G$11:$G$90</c:f>
              <c:numCache>
                <c:formatCode>General</c:formatCode>
                <c:ptCount val="80"/>
                <c:pt idx="0">
                  <c:v>4.76</c:v>
                </c:pt>
                <c:pt idx="1">
                  <c:v>4.72</c:v>
                </c:pt>
                <c:pt idx="2">
                  <c:v>4.5599999999999996</c:v>
                </c:pt>
                <c:pt idx="3">
                  <c:v>4.6899999999999995</c:v>
                </c:pt>
                <c:pt idx="4">
                  <c:v>4.75</c:v>
                </c:pt>
                <c:pt idx="5">
                  <c:v>5.0999999999999996</c:v>
                </c:pt>
                <c:pt idx="6">
                  <c:v>5</c:v>
                </c:pt>
                <c:pt idx="7">
                  <c:v>4.67</c:v>
                </c:pt>
                <c:pt idx="8">
                  <c:v>4.5199999999999996</c:v>
                </c:pt>
                <c:pt idx="9">
                  <c:v>4.53</c:v>
                </c:pt>
                <c:pt idx="10">
                  <c:v>4.1499999999999995</c:v>
                </c:pt>
                <c:pt idx="11">
                  <c:v>4.0999999999999996</c:v>
                </c:pt>
                <c:pt idx="12">
                  <c:v>3.74</c:v>
                </c:pt>
                <c:pt idx="13">
                  <c:v>3.74</c:v>
                </c:pt>
                <c:pt idx="14">
                  <c:v>3.51</c:v>
                </c:pt>
                <c:pt idx="15">
                  <c:v>3.68</c:v>
                </c:pt>
                <c:pt idx="16">
                  <c:v>3.88</c:v>
                </c:pt>
                <c:pt idx="17">
                  <c:v>4.0999999999999996</c:v>
                </c:pt>
                <c:pt idx="18">
                  <c:v>4.01</c:v>
                </c:pt>
                <c:pt idx="19">
                  <c:v>3.8899999999999997</c:v>
                </c:pt>
                <c:pt idx="20">
                  <c:v>3.69</c:v>
                </c:pt>
                <c:pt idx="21">
                  <c:v>3.8099999999999996</c:v>
                </c:pt>
                <c:pt idx="22">
                  <c:v>3.53</c:v>
                </c:pt>
                <c:pt idx="23">
                  <c:v>2.42</c:v>
                </c:pt>
                <c:pt idx="24">
                  <c:v>2.52</c:v>
                </c:pt>
                <c:pt idx="25">
                  <c:v>2.8699999999999997</c:v>
                </c:pt>
                <c:pt idx="26">
                  <c:v>2.82</c:v>
                </c:pt>
                <c:pt idx="27">
                  <c:v>2.9299999999999997</c:v>
                </c:pt>
                <c:pt idx="28">
                  <c:v>3.29</c:v>
                </c:pt>
                <c:pt idx="29">
                  <c:v>3.72</c:v>
                </c:pt>
                <c:pt idx="30">
                  <c:v>3.56</c:v>
                </c:pt>
                <c:pt idx="31">
                  <c:v>3.59</c:v>
                </c:pt>
                <c:pt idx="32">
                  <c:v>3.4</c:v>
                </c:pt>
                <c:pt idx="33">
                  <c:v>3.3899999999999997</c:v>
                </c:pt>
                <c:pt idx="34">
                  <c:v>3.4</c:v>
                </c:pt>
                <c:pt idx="35">
                  <c:v>3.59</c:v>
                </c:pt>
                <c:pt idx="36">
                  <c:v>3.73</c:v>
                </c:pt>
                <c:pt idx="37">
                  <c:v>3.69</c:v>
                </c:pt>
                <c:pt idx="38">
                  <c:v>3.73</c:v>
                </c:pt>
                <c:pt idx="39">
                  <c:v>3.8499999999999996</c:v>
                </c:pt>
                <c:pt idx="40">
                  <c:v>3.42</c:v>
                </c:pt>
                <c:pt idx="41">
                  <c:v>3.2</c:v>
                </c:pt>
                <c:pt idx="42">
                  <c:v>3.01</c:v>
                </c:pt>
                <c:pt idx="43">
                  <c:v>2.7</c:v>
                </c:pt>
                <c:pt idx="44">
                  <c:v>2.65</c:v>
                </c:pt>
                <c:pt idx="45">
                  <c:v>2.54</c:v>
                </c:pt>
                <c:pt idx="46">
                  <c:v>2.7600000000000002</c:v>
                </c:pt>
                <c:pt idx="47">
                  <c:v>3.29</c:v>
                </c:pt>
                <c:pt idx="48">
                  <c:v>3.3899999999999997</c:v>
                </c:pt>
                <c:pt idx="49">
                  <c:v>3.58</c:v>
                </c:pt>
                <c:pt idx="50">
                  <c:v>3.4099999999999997</c:v>
                </c:pt>
                <c:pt idx="51">
                  <c:v>3.46</c:v>
                </c:pt>
                <c:pt idx="52">
                  <c:v>3.17</c:v>
                </c:pt>
                <c:pt idx="53">
                  <c:v>3</c:v>
                </c:pt>
                <c:pt idx="54">
                  <c:v>3</c:v>
                </c:pt>
                <c:pt idx="55">
                  <c:v>2.2999999999999998</c:v>
                </c:pt>
                <c:pt idx="56">
                  <c:v>1.9800000000000002</c:v>
                </c:pt>
                <c:pt idx="57">
                  <c:v>2.15</c:v>
                </c:pt>
                <c:pt idx="58">
                  <c:v>2.0099999999999998</c:v>
                </c:pt>
                <c:pt idx="59">
                  <c:v>1.9800000000000002</c:v>
                </c:pt>
                <c:pt idx="60">
                  <c:v>1.9700000000000002</c:v>
                </c:pt>
                <c:pt idx="61">
                  <c:v>1.9700000000000002</c:v>
                </c:pt>
                <c:pt idx="62">
                  <c:v>2.17</c:v>
                </c:pt>
                <c:pt idx="63">
                  <c:v>2.0499999999999998</c:v>
                </c:pt>
                <c:pt idx="64">
                  <c:v>1.8</c:v>
                </c:pt>
                <c:pt idx="65">
                  <c:v>1.62</c:v>
                </c:pt>
                <c:pt idx="66">
                  <c:v>1.53</c:v>
                </c:pt>
                <c:pt idx="67">
                  <c:v>1.6800000000000002</c:v>
                </c:pt>
                <c:pt idx="68">
                  <c:v>1.72</c:v>
                </c:pt>
                <c:pt idx="69">
                  <c:v>1.75</c:v>
                </c:pt>
                <c:pt idx="70">
                  <c:v>1.6500000000000001</c:v>
                </c:pt>
                <c:pt idx="71">
                  <c:v>1.72</c:v>
                </c:pt>
                <c:pt idx="72">
                  <c:v>1.9100000000000001</c:v>
                </c:pt>
                <c:pt idx="73">
                  <c:v>1.9800000000000002</c:v>
                </c:pt>
                <c:pt idx="74">
                  <c:v>1.9600000000000002</c:v>
                </c:pt>
                <c:pt idx="75">
                  <c:v>1.76</c:v>
                </c:pt>
                <c:pt idx="76">
                  <c:v>1.9300000000000002</c:v>
                </c:pt>
                <c:pt idx="77">
                  <c:v>2.2999999999999998</c:v>
                </c:pt>
                <c:pt idx="78">
                  <c:v>2.58</c:v>
                </c:pt>
                <c:pt idx="79">
                  <c:v>2.74</c:v>
                </c:pt>
              </c:numCache>
            </c:numRef>
          </c:val>
          <c:smooth val="0"/>
        </c:ser>
        <c:dLbls>
          <c:showLegendKey val="0"/>
          <c:showVal val="0"/>
          <c:showCatName val="0"/>
          <c:showSerName val="0"/>
          <c:showPercent val="0"/>
          <c:showBubbleSize val="0"/>
        </c:dLbls>
        <c:marker val="1"/>
        <c:smooth val="0"/>
        <c:axId val="43502976"/>
        <c:axId val="43504768"/>
      </c:lineChart>
      <c:catAx>
        <c:axId val="43502976"/>
        <c:scaling>
          <c:orientation val="minMax"/>
        </c:scaling>
        <c:delete val="0"/>
        <c:axPos val="b"/>
        <c:majorTickMark val="out"/>
        <c:minorTickMark val="none"/>
        <c:tickLblPos val="nextTo"/>
        <c:txPr>
          <a:bodyPr rot="0" vert="horz"/>
          <a:lstStyle/>
          <a:p>
            <a:pPr>
              <a:defRPr/>
            </a:pPr>
            <a:endParaRPr lang="en-US"/>
          </a:p>
        </c:txPr>
        <c:crossAx val="43504768"/>
        <c:crosses val="autoZero"/>
        <c:auto val="1"/>
        <c:lblAlgn val="ctr"/>
        <c:lblOffset val="100"/>
        <c:tickLblSkip val="6"/>
        <c:noMultiLvlLbl val="0"/>
      </c:catAx>
      <c:valAx>
        <c:axId val="43504768"/>
        <c:scaling>
          <c:orientation val="minMax"/>
        </c:scaling>
        <c:delete val="0"/>
        <c:axPos val="l"/>
        <c:majorGridlines/>
        <c:title>
          <c:tx>
            <c:rich>
              <a:bodyPr rot="0" vert="wordArtVert"/>
              <a:lstStyle/>
              <a:p>
                <a:pPr>
                  <a:defRPr/>
                </a:pPr>
                <a:r>
                  <a:rPr lang="en-US">
                    <a:latin typeface="Arial Rounded MT Bold" pitchFamily="34" charset="0"/>
                  </a:rPr>
                  <a:t>Interest-yield</a:t>
                </a:r>
              </a:p>
            </c:rich>
          </c:tx>
          <c:layout>
            <c:manualLayout>
              <c:xMode val="edge"/>
              <c:yMode val="edge"/>
              <c:x val="9.4148950161044662E-3"/>
              <c:y val="0.2292270538149562"/>
            </c:manualLayout>
          </c:layout>
          <c:overlay val="0"/>
        </c:title>
        <c:numFmt formatCode="#0.0" sourceLinked="1"/>
        <c:majorTickMark val="out"/>
        <c:minorTickMark val="none"/>
        <c:tickLblPos val="nextTo"/>
        <c:crossAx val="43502976"/>
        <c:crosses val="autoZero"/>
        <c:crossBetween val="between"/>
      </c:valAx>
    </c:plotArea>
    <c:legend>
      <c:legendPos val="r"/>
      <c:layout>
        <c:manualLayout>
          <c:xMode val="edge"/>
          <c:yMode val="edge"/>
          <c:x val="0.43365842640706126"/>
          <c:y val="0.41594650621414042"/>
          <c:w val="0.28498897637795362"/>
          <c:h val="0.14791749190860362"/>
        </c:manualLayout>
      </c:layout>
      <c:overlay val="1"/>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a:t>Comparison of U.S. Unemployment &amp; Mortgage Rates</a:t>
            </a:r>
          </a:p>
        </c:rich>
      </c:tx>
      <c:layout>
        <c:manualLayout>
          <c:xMode val="edge"/>
          <c:yMode val="edge"/>
          <c:x val="0.17050008748906406"/>
          <c:y val="4.2000069991251103E-2"/>
        </c:manualLayout>
      </c:layout>
      <c:overlay val="0"/>
    </c:title>
    <c:autoTitleDeleted val="0"/>
    <c:plotArea>
      <c:layout/>
      <c:lineChart>
        <c:grouping val="standard"/>
        <c:varyColors val="0"/>
        <c:ser>
          <c:idx val="0"/>
          <c:order val="0"/>
          <c:tx>
            <c:v>U.S.Unemployment Rate</c:v>
          </c:tx>
          <c:marker>
            <c:symbol val="none"/>
          </c:marker>
          <c:cat>
            <c:strRef>
              <c:f>Sheet1!$A$11:$A$89</c:f>
              <c:strCache>
                <c:ptCount val="79"/>
                <c:pt idx="0">
                  <c:v>2007 Jan</c:v>
                </c:pt>
                <c:pt idx="1">
                  <c:v>2007 Feb</c:v>
                </c:pt>
                <c:pt idx="2">
                  <c:v>2007 Mar</c:v>
                </c:pt>
                <c:pt idx="3">
                  <c:v>2007 Apr</c:v>
                </c:pt>
                <c:pt idx="4">
                  <c:v>2007 May</c:v>
                </c:pt>
                <c:pt idx="5">
                  <c:v>2007 Jun</c:v>
                </c:pt>
                <c:pt idx="6">
                  <c:v>2007 Jul</c:v>
                </c:pt>
                <c:pt idx="7">
                  <c:v>2007 Aug</c:v>
                </c:pt>
                <c:pt idx="8">
                  <c:v>2007 Sep</c:v>
                </c:pt>
                <c:pt idx="9">
                  <c:v>2007 Oct</c:v>
                </c:pt>
                <c:pt idx="10">
                  <c:v>2007 Nov</c:v>
                </c:pt>
                <c:pt idx="11">
                  <c:v>2007 Dec</c:v>
                </c:pt>
                <c:pt idx="12">
                  <c:v>2008 Jan</c:v>
                </c:pt>
                <c:pt idx="13">
                  <c:v>2008 Feb</c:v>
                </c:pt>
                <c:pt idx="14">
                  <c:v>2008 Mar</c:v>
                </c:pt>
                <c:pt idx="15">
                  <c:v>2008 Apr</c:v>
                </c:pt>
                <c:pt idx="16">
                  <c:v>2008 May</c:v>
                </c:pt>
                <c:pt idx="17">
                  <c:v>2008 Jun</c:v>
                </c:pt>
                <c:pt idx="18">
                  <c:v>2008 Jul</c:v>
                </c:pt>
                <c:pt idx="19">
                  <c:v>2008 Aug</c:v>
                </c:pt>
                <c:pt idx="20">
                  <c:v>2008 Sep</c:v>
                </c:pt>
                <c:pt idx="21">
                  <c:v>2008 Oct</c:v>
                </c:pt>
                <c:pt idx="22">
                  <c:v>2008 Nov</c:v>
                </c:pt>
                <c:pt idx="23">
                  <c:v>2008 Dec</c:v>
                </c:pt>
                <c:pt idx="24">
                  <c:v>2009 Jan</c:v>
                </c:pt>
                <c:pt idx="25">
                  <c:v>2009 Feb</c:v>
                </c:pt>
                <c:pt idx="26">
                  <c:v>2009 Mar</c:v>
                </c:pt>
                <c:pt idx="27">
                  <c:v>2009 Apr</c:v>
                </c:pt>
                <c:pt idx="28">
                  <c:v>2009 May</c:v>
                </c:pt>
                <c:pt idx="29">
                  <c:v>2009 Jun</c:v>
                </c:pt>
                <c:pt idx="30">
                  <c:v>2009 Jul</c:v>
                </c:pt>
                <c:pt idx="31">
                  <c:v>2009 Aug</c:v>
                </c:pt>
                <c:pt idx="32">
                  <c:v>2009 Sep</c:v>
                </c:pt>
                <c:pt idx="33">
                  <c:v>2009 Oct</c:v>
                </c:pt>
                <c:pt idx="34">
                  <c:v>2009 Nov</c:v>
                </c:pt>
                <c:pt idx="35">
                  <c:v>2009 Dec</c:v>
                </c:pt>
                <c:pt idx="36">
                  <c:v>2010 Jan</c:v>
                </c:pt>
                <c:pt idx="37">
                  <c:v>2010 Feb</c:v>
                </c:pt>
                <c:pt idx="38">
                  <c:v>2010 Mar</c:v>
                </c:pt>
                <c:pt idx="39">
                  <c:v>2010 Apr</c:v>
                </c:pt>
                <c:pt idx="40">
                  <c:v>2010 May</c:v>
                </c:pt>
                <c:pt idx="41">
                  <c:v>2010 Jun</c:v>
                </c:pt>
                <c:pt idx="42">
                  <c:v>2010 Jul</c:v>
                </c:pt>
                <c:pt idx="43">
                  <c:v>2010 Aug</c:v>
                </c:pt>
                <c:pt idx="44">
                  <c:v>2010 Sep</c:v>
                </c:pt>
                <c:pt idx="45">
                  <c:v>2010 Oct</c:v>
                </c:pt>
                <c:pt idx="46">
                  <c:v>2010 Nov</c:v>
                </c:pt>
                <c:pt idx="47">
                  <c:v>2010 Dec</c:v>
                </c:pt>
                <c:pt idx="48">
                  <c:v>2011 Jan</c:v>
                </c:pt>
                <c:pt idx="49">
                  <c:v>2011 Feb</c:v>
                </c:pt>
                <c:pt idx="50">
                  <c:v>2011 Mar</c:v>
                </c:pt>
                <c:pt idx="51">
                  <c:v>2011 Apr</c:v>
                </c:pt>
                <c:pt idx="52">
                  <c:v>2011 May</c:v>
                </c:pt>
                <c:pt idx="53">
                  <c:v>2011 Jun</c:v>
                </c:pt>
                <c:pt idx="54">
                  <c:v>2011 Jul</c:v>
                </c:pt>
                <c:pt idx="55">
                  <c:v>2011 Aug</c:v>
                </c:pt>
                <c:pt idx="56">
                  <c:v>2011 Sep</c:v>
                </c:pt>
                <c:pt idx="57">
                  <c:v>2011 Oct</c:v>
                </c:pt>
                <c:pt idx="58">
                  <c:v>2011 Nov</c:v>
                </c:pt>
                <c:pt idx="59">
                  <c:v>2011 Dec</c:v>
                </c:pt>
                <c:pt idx="60">
                  <c:v>2012 Jan</c:v>
                </c:pt>
                <c:pt idx="61">
                  <c:v>2012 Feb</c:v>
                </c:pt>
                <c:pt idx="62">
                  <c:v>2012 Mar</c:v>
                </c:pt>
                <c:pt idx="63">
                  <c:v>2012 Apr</c:v>
                </c:pt>
                <c:pt idx="64">
                  <c:v>2012 May</c:v>
                </c:pt>
                <c:pt idx="65">
                  <c:v>2012 Jun</c:v>
                </c:pt>
                <c:pt idx="66">
                  <c:v>2012 Jul</c:v>
                </c:pt>
                <c:pt idx="67">
                  <c:v>2012 Aug</c:v>
                </c:pt>
                <c:pt idx="68">
                  <c:v>2012 Sep</c:v>
                </c:pt>
                <c:pt idx="69">
                  <c:v>2012 Oct</c:v>
                </c:pt>
                <c:pt idx="70">
                  <c:v>2012Nov</c:v>
                </c:pt>
                <c:pt idx="71">
                  <c:v>2012 Dec</c:v>
                </c:pt>
                <c:pt idx="72">
                  <c:v>2013 Jan</c:v>
                </c:pt>
                <c:pt idx="73">
                  <c:v>2013 Feb</c:v>
                </c:pt>
                <c:pt idx="74">
                  <c:v>2013 Mar</c:v>
                </c:pt>
                <c:pt idx="75">
                  <c:v>2013 Apr</c:v>
                </c:pt>
                <c:pt idx="76">
                  <c:v>2013 May</c:v>
                </c:pt>
                <c:pt idx="77">
                  <c:v>2013 Jun</c:v>
                </c:pt>
                <c:pt idx="78">
                  <c:v>2013 Jul</c:v>
                </c:pt>
              </c:strCache>
            </c:strRef>
          </c:cat>
          <c:val>
            <c:numRef>
              <c:f>Sheet1!$B$11:$B$89</c:f>
              <c:numCache>
                <c:formatCode>#0.0</c:formatCode>
                <c:ptCount val="79"/>
                <c:pt idx="0">
                  <c:v>4.5999999999999996</c:v>
                </c:pt>
                <c:pt idx="1">
                  <c:v>4.5</c:v>
                </c:pt>
                <c:pt idx="2">
                  <c:v>4.4000000000000004</c:v>
                </c:pt>
                <c:pt idx="3">
                  <c:v>4.5</c:v>
                </c:pt>
                <c:pt idx="4">
                  <c:v>4.4000000000000004</c:v>
                </c:pt>
                <c:pt idx="5">
                  <c:v>4.5999999999999996</c:v>
                </c:pt>
                <c:pt idx="6">
                  <c:v>4.7</c:v>
                </c:pt>
                <c:pt idx="7">
                  <c:v>4.5999999999999996</c:v>
                </c:pt>
                <c:pt idx="8">
                  <c:v>4.7</c:v>
                </c:pt>
                <c:pt idx="9">
                  <c:v>4.7</c:v>
                </c:pt>
                <c:pt idx="10">
                  <c:v>4.7</c:v>
                </c:pt>
                <c:pt idx="11">
                  <c:v>5</c:v>
                </c:pt>
                <c:pt idx="12">
                  <c:v>5</c:v>
                </c:pt>
                <c:pt idx="13">
                  <c:v>4.9000000000000004</c:v>
                </c:pt>
                <c:pt idx="14">
                  <c:v>5.0999999999999996</c:v>
                </c:pt>
                <c:pt idx="15">
                  <c:v>5</c:v>
                </c:pt>
                <c:pt idx="16">
                  <c:v>5.4</c:v>
                </c:pt>
                <c:pt idx="17">
                  <c:v>5.6</c:v>
                </c:pt>
                <c:pt idx="18">
                  <c:v>5.8</c:v>
                </c:pt>
                <c:pt idx="19">
                  <c:v>6.1</c:v>
                </c:pt>
                <c:pt idx="20">
                  <c:v>6.1</c:v>
                </c:pt>
                <c:pt idx="21">
                  <c:v>6.5</c:v>
                </c:pt>
                <c:pt idx="22">
                  <c:v>6.8</c:v>
                </c:pt>
                <c:pt idx="23">
                  <c:v>7.3</c:v>
                </c:pt>
                <c:pt idx="24">
                  <c:v>7.8</c:v>
                </c:pt>
                <c:pt idx="25">
                  <c:v>8.3000000000000007</c:v>
                </c:pt>
                <c:pt idx="26">
                  <c:v>8.7000000000000011</c:v>
                </c:pt>
                <c:pt idx="27">
                  <c:v>8.9</c:v>
                </c:pt>
                <c:pt idx="28">
                  <c:v>9.4</c:v>
                </c:pt>
                <c:pt idx="29">
                  <c:v>9.5</c:v>
                </c:pt>
                <c:pt idx="30">
                  <c:v>9.5</c:v>
                </c:pt>
                <c:pt idx="31">
                  <c:v>9.6</c:v>
                </c:pt>
                <c:pt idx="32">
                  <c:v>9.8000000000000007</c:v>
                </c:pt>
                <c:pt idx="33">
                  <c:v>10</c:v>
                </c:pt>
                <c:pt idx="34">
                  <c:v>9.9</c:v>
                </c:pt>
                <c:pt idx="35">
                  <c:v>9.9</c:v>
                </c:pt>
                <c:pt idx="36">
                  <c:v>9.7000000000000011</c:v>
                </c:pt>
                <c:pt idx="37">
                  <c:v>9.8000000000000007</c:v>
                </c:pt>
                <c:pt idx="38">
                  <c:v>9.8000000000000007</c:v>
                </c:pt>
                <c:pt idx="39">
                  <c:v>9.9</c:v>
                </c:pt>
                <c:pt idx="40">
                  <c:v>9.6</c:v>
                </c:pt>
                <c:pt idx="41">
                  <c:v>9.4</c:v>
                </c:pt>
                <c:pt idx="42">
                  <c:v>9.5</c:v>
                </c:pt>
                <c:pt idx="43">
                  <c:v>9.6</c:v>
                </c:pt>
                <c:pt idx="44">
                  <c:v>9.5</c:v>
                </c:pt>
                <c:pt idx="45">
                  <c:v>9.5</c:v>
                </c:pt>
                <c:pt idx="46">
                  <c:v>9.8000000000000007</c:v>
                </c:pt>
                <c:pt idx="47">
                  <c:v>9.4</c:v>
                </c:pt>
                <c:pt idx="48">
                  <c:v>9.1</c:v>
                </c:pt>
                <c:pt idx="49">
                  <c:v>9</c:v>
                </c:pt>
                <c:pt idx="50">
                  <c:v>8.9</c:v>
                </c:pt>
                <c:pt idx="51">
                  <c:v>9</c:v>
                </c:pt>
                <c:pt idx="52">
                  <c:v>9</c:v>
                </c:pt>
                <c:pt idx="53">
                  <c:v>9.1</c:v>
                </c:pt>
                <c:pt idx="54">
                  <c:v>9.1</c:v>
                </c:pt>
                <c:pt idx="55">
                  <c:v>9.1</c:v>
                </c:pt>
                <c:pt idx="56">
                  <c:v>9</c:v>
                </c:pt>
                <c:pt idx="57">
                  <c:v>8.9</c:v>
                </c:pt>
                <c:pt idx="58">
                  <c:v>8.7000000000000011</c:v>
                </c:pt>
                <c:pt idx="59">
                  <c:v>8.5</c:v>
                </c:pt>
                <c:pt idx="60">
                  <c:v>8.3000000000000007</c:v>
                </c:pt>
                <c:pt idx="61">
                  <c:v>8.3000000000000007</c:v>
                </c:pt>
                <c:pt idx="62">
                  <c:v>8.2000000000000011</c:v>
                </c:pt>
                <c:pt idx="63">
                  <c:v>8.1</c:v>
                </c:pt>
                <c:pt idx="64">
                  <c:v>8.2000000000000011</c:v>
                </c:pt>
                <c:pt idx="65">
                  <c:v>8.2000000000000011</c:v>
                </c:pt>
                <c:pt idx="66">
                  <c:v>8.3000000000000007</c:v>
                </c:pt>
                <c:pt idx="67">
                  <c:v>8.1</c:v>
                </c:pt>
                <c:pt idx="68" formatCode="General">
                  <c:v>7.8</c:v>
                </c:pt>
                <c:pt idx="69" formatCode="General">
                  <c:v>7.9</c:v>
                </c:pt>
                <c:pt idx="70" formatCode="General">
                  <c:v>7.8</c:v>
                </c:pt>
                <c:pt idx="71" formatCode="General">
                  <c:v>7.8</c:v>
                </c:pt>
                <c:pt idx="72" formatCode="General">
                  <c:v>7.9</c:v>
                </c:pt>
                <c:pt idx="73" formatCode="General">
                  <c:v>7.7</c:v>
                </c:pt>
                <c:pt idx="74" formatCode="General">
                  <c:v>7.6</c:v>
                </c:pt>
                <c:pt idx="75" formatCode="General">
                  <c:v>7.5</c:v>
                </c:pt>
                <c:pt idx="76" formatCode="General">
                  <c:v>7.6</c:v>
                </c:pt>
                <c:pt idx="77" formatCode="General">
                  <c:v>7.6</c:v>
                </c:pt>
                <c:pt idx="78" formatCode="General">
                  <c:v>7.4</c:v>
                </c:pt>
              </c:numCache>
            </c:numRef>
          </c:val>
          <c:smooth val="0"/>
        </c:ser>
        <c:ser>
          <c:idx val="1"/>
          <c:order val="1"/>
          <c:tx>
            <c:v>30-Yr Fix Mortg Rate</c:v>
          </c:tx>
          <c:marker>
            <c:symbol val="none"/>
          </c:marker>
          <c:cat>
            <c:strRef>
              <c:f>Sheet1!$A$11:$A$89</c:f>
              <c:strCache>
                <c:ptCount val="79"/>
                <c:pt idx="0">
                  <c:v>2007 Jan</c:v>
                </c:pt>
                <c:pt idx="1">
                  <c:v>2007 Feb</c:v>
                </c:pt>
                <c:pt idx="2">
                  <c:v>2007 Mar</c:v>
                </c:pt>
                <c:pt idx="3">
                  <c:v>2007 Apr</c:v>
                </c:pt>
                <c:pt idx="4">
                  <c:v>2007 May</c:v>
                </c:pt>
                <c:pt idx="5">
                  <c:v>2007 Jun</c:v>
                </c:pt>
                <c:pt idx="6">
                  <c:v>2007 Jul</c:v>
                </c:pt>
                <c:pt idx="7">
                  <c:v>2007 Aug</c:v>
                </c:pt>
                <c:pt idx="8">
                  <c:v>2007 Sep</c:v>
                </c:pt>
                <c:pt idx="9">
                  <c:v>2007 Oct</c:v>
                </c:pt>
                <c:pt idx="10">
                  <c:v>2007 Nov</c:v>
                </c:pt>
                <c:pt idx="11">
                  <c:v>2007 Dec</c:v>
                </c:pt>
                <c:pt idx="12">
                  <c:v>2008 Jan</c:v>
                </c:pt>
                <c:pt idx="13">
                  <c:v>2008 Feb</c:v>
                </c:pt>
                <c:pt idx="14">
                  <c:v>2008 Mar</c:v>
                </c:pt>
                <c:pt idx="15">
                  <c:v>2008 Apr</c:v>
                </c:pt>
                <c:pt idx="16">
                  <c:v>2008 May</c:v>
                </c:pt>
                <c:pt idx="17">
                  <c:v>2008 Jun</c:v>
                </c:pt>
                <c:pt idx="18">
                  <c:v>2008 Jul</c:v>
                </c:pt>
                <c:pt idx="19">
                  <c:v>2008 Aug</c:v>
                </c:pt>
                <c:pt idx="20">
                  <c:v>2008 Sep</c:v>
                </c:pt>
                <c:pt idx="21">
                  <c:v>2008 Oct</c:v>
                </c:pt>
                <c:pt idx="22">
                  <c:v>2008 Nov</c:v>
                </c:pt>
                <c:pt idx="23">
                  <c:v>2008 Dec</c:v>
                </c:pt>
                <c:pt idx="24">
                  <c:v>2009 Jan</c:v>
                </c:pt>
                <c:pt idx="25">
                  <c:v>2009 Feb</c:v>
                </c:pt>
                <c:pt idx="26">
                  <c:v>2009 Mar</c:v>
                </c:pt>
                <c:pt idx="27">
                  <c:v>2009 Apr</c:v>
                </c:pt>
                <c:pt idx="28">
                  <c:v>2009 May</c:v>
                </c:pt>
                <c:pt idx="29">
                  <c:v>2009 Jun</c:v>
                </c:pt>
                <c:pt idx="30">
                  <c:v>2009 Jul</c:v>
                </c:pt>
                <c:pt idx="31">
                  <c:v>2009 Aug</c:v>
                </c:pt>
                <c:pt idx="32">
                  <c:v>2009 Sep</c:v>
                </c:pt>
                <c:pt idx="33">
                  <c:v>2009 Oct</c:v>
                </c:pt>
                <c:pt idx="34">
                  <c:v>2009 Nov</c:v>
                </c:pt>
                <c:pt idx="35">
                  <c:v>2009 Dec</c:v>
                </c:pt>
                <c:pt idx="36">
                  <c:v>2010 Jan</c:v>
                </c:pt>
                <c:pt idx="37">
                  <c:v>2010 Feb</c:v>
                </c:pt>
                <c:pt idx="38">
                  <c:v>2010 Mar</c:v>
                </c:pt>
                <c:pt idx="39">
                  <c:v>2010 Apr</c:v>
                </c:pt>
                <c:pt idx="40">
                  <c:v>2010 May</c:v>
                </c:pt>
                <c:pt idx="41">
                  <c:v>2010 Jun</c:v>
                </c:pt>
                <c:pt idx="42">
                  <c:v>2010 Jul</c:v>
                </c:pt>
                <c:pt idx="43">
                  <c:v>2010 Aug</c:v>
                </c:pt>
                <c:pt idx="44">
                  <c:v>2010 Sep</c:v>
                </c:pt>
                <c:pt idx="45">
                  <c:v>2010 Oct</c:v>
                </c:pt>
                <c:pt idx="46">
                  <c:v>2010 Nov</c:v>
                </c:pt>
                <c:pt idx="47">
                  <c:v>2010 Dec</c:v>
                </c:pt>
                <c:pt idx="48">
                  <c:v>2011 Jan</c:v>
                </c:pt>
                <c:pt idx="49">
                  <c:v>2011 Feb</c:v>
                </c:pt>
                <c:pt idx="50">
                  <c:v>2011 Mar</c:v>
                </c:pt>
                <c:pt idx="51">
                  <c:v>2011 Apr</c:v>
                </c:pt>
                <c:pt idx="52">
                  <c:v>2011 May</c:v>
                </c:pt>
                <c:pt idx="53">
                  <c:v>2011 Jun</c:v>
                </c:pt>
                <c:pt idx="54">
                  <c:v>2011 Jul</c:v>
                </c:pt>
                <c:pt idx="55">
                  <c:v>2011 Aug</c:v>
                </c:pt>
                <c:pt idx="56">
                  <c:v>2011 Sep</c:v>
                </c:pt>
                <c:pt idx="57">
                  <c:v>2011 Oct</c:v>
                </c:pt>
                <c:pt idx="58">
                  <c:v>2011 Nov</c:v>
                </c:pt>
                <c:pt idx="59">
                  <c:v>2011 Dec</c:v>
                </c:pt>
                <c:pt idx="60">
                  <c:v>2012 Jan</c:v>
                </c:pt>
                <c:pt idx="61">
                  <c:v>2012 Feb</c:v>
                </c:pt>
                <c:pt idx="62">
                  <c:v>2012 Mar</c:v>
                </c:pt>
                <c:pt idx="63">
                  <c:v>2012 Apr</c:v>
                </c:pt>
                <c:pt idx="64">
                  <c:v>2012 May</c:v>
                </c:pt>
                <c:pt idx="65">
                  <c:v>2012 Jun</c:v>
                </c:pt>
                <c:pt idx="66">
                  <c:v>2012 Jul</c:v>
                </c:pt>
                <c:pt idx="67">
                  <c:v>2012 Aug</c:v>
                </c:pt>
                <c:pt idx="68">
                  <c:v>2012 Sep</c:v>
                </c:pt>
                <c:pt idx="69">
                  <c:v>2012 Oct</c:v>
                </c:pt>
                <c:pt idx="70">
                  <c:v>2012Nov</c:v>
                </c:pt>
                <c:pt idx="71">
                  <c:v>2012 Dec</c:v>
                </c:pt>
                <c:pt idx="72">
                  <c:v>2013 Jan</c:v>
                </c:pt>
                <c:pt idx="73">
                  <c:v>2013 Feb</c:v>
                </c:pt>
                <c:pt idx="74">
                  <c:v>2013 Mar</c:v>
                </c:pt>
                <c:pt idx="75">
                  <c:v>2013 Apr</c:v>
                </c:pt>
                <c:pt idx="76">
                  <c:v>2013 May</c:v>
                </c:pt>
                <c:pt idx="77">
                  <c:v>2013 Jun</c:v>
                </c:pt>
                <c:pt idx="78">
                  <c:v>2013 Jul</c:v>
                </c:pt>
              </c:strCache>
            </c:strRef>
          </c:cat>
          <c:val>
            <c:numRef>
              <c:f>Sheet1!$C$11:$C$89</c:f>
              <c:numCache>
                <c:formatCode>General</c:formatCode>
                <c:ptCount val="79"/>
                <c:pt idx="0">
                  <c:v>6.22</c:v>
                </c:pt>
                <c:pt idx="1">
                  <c:v>6.29</c:v>
                </c:pt>
                <c:pt idx="2">
                  <c:v>6.1599999999999993</c:v>
                </c:pt>
                <c:pt idx="3">
                  <c:v>6.18</c:v>
                </c:pt>
                <c:pt idx="4">
                  <c:v>6.26</c:v>
                </c:pt>
                <c:pt idx="5">
                  <c:v>6.6599999999999993</c:v>
                </c:pt>
                <c:pt idx="6">
                  <c:v>6.7</c:v>
                </c:pt>
                <c:pt idx="7">
                  <c:v>6.57</c:v>
                </c:pt>
                <c:pt idx="8">
                  <c:v>6.38</c:v>
                </c:pt>
                <c:pt idx="9">
                  <c:v>6.38</c:v>
                </c:pt>
                <c:pt idx="10">
                  <c:v>6.21</c:v>
                </c:pt>
                <c:pt idx="11">
                  <c:v>6.1</c:v>
                </c:pt>
                <c:pt idx="12">
                  <c:v>5.76</c:v>
                </c:pt>
                <c:pt idx="13">
                  <c:v>5.92</c:v>
                </c:pt>
                <c:pt idx="14">
                  <c:v>5.9700000000000006</c:v>
                </c:pt>
                <c:pt idx="15">
                  <c:v>5.92</c:v>
                </c:pt>
                <c:pt idx="16">
                  <c:v>6.04</c:v>
                </c:pt>
                <c:pt idx="17">
                  <c:v>6.3199999999999994</c:v>
                </c:pt>
                <c:pt idx="18">
                  <c:v>6.4300000000000006</c:v>
                </c:pt>
                <c:pt idx="19">
                  <c:v>6.48</c:v>
                </c:pt>
                <c:pt idx="20">
                  <c:v>6.04</c:v>
                </c:pt>
                <c:pt idx="21">
                  <c:v>6.2</c:v>
                </c:pt>
                <c:pt idx="22">
                  <c:v>6.09</c:v>
                </c:pt>
                <c:pt idx="23">
                  <c:v>5.29</c:v>
                </c:pt>
                <c:pt idx="24">
                  <c:v>5.05</c:v>
                </c:pt>
                <c:pt idx="25">
                  <c:v>5.13</c:v>
                </c:pt>
                <c:pt idx="26">
                  <c:v>5</c:v>
                </c:pt>
                <c:pt idx="27">
                  <c:v>4.8099999999999996</c:v>
                </c:pt>
                <c:pt idx="28">
                  <c:v>4.8599999999999994</c:v>
                </c:pt>
                <c:pt idx="29">
                  <c:v>5.42</c:v>
                </c:pt>
                <c:pt idx="30">
                  <c:v>5.22</c:v>
                </c:pt>
                <c:pt idx="31">
                  <c:v>5.1899999999999995</c:v>
                </c:pt>
                <c:pt idx="32">
                  <c:v>5.0599999999999996</c:v>
                </c:pt>
                <c:pt idx="33">
                  <c:v>4.95</c:v>
                </c:pt>
                <c:pt idx="34">
                  <c:v>4.88</c:v>
                </c:pt>
                <c:pt idx="35">
                  <c:v>4.9300000000000006</c:v>
                </c:pt>
                <c:pt idx="36">
                  <c:v>5.03</c:v>
                </c:pt>
                <c:pt idx="37">
                  <c:v>4.99</c:v>
                </c:pt>
                <c:pt idx="38">
                  <c:v>4.9700000000000006</c:v>
                </c:pt>
                <c:pt idx="39">
                  <c:v>5.0999999999999996</c:v>
                </c:pt>
                <c:pt idx="40">
                  <c:v>4.8899999999999997</c:v>
                </c:pt>
                <c:pt idx="41">
                  <c:v>4.74</c:v>
                </c:pt>
                <c:pt idx="42">
                  <c:v>4.5599999999999996</c:v>
                </c:pt>
                <c:pt idx="43">
                  <c:v>4.4300000000000006</c:v>
                </c:pt>
                <c:pt idx="44">
                  <c:v>4.3499999999999996</c:v>
                </c:pt>
                <c:pt idx="45">
                  <c:v>4.2300000000000004</c:v>
                </c:pt>
                <c:pt idx="46">
                  <c:v>4.3</c:v>
                </c:pt>
                <c:pt idx="47">
                  <c:v>4.71</c:v>
                </c:pt>
                <c:pt idx="48">
                  <c:v>4.76</c:v>
                </c:pt>
                <c:pt idx="49">
                  <c:v>4.95</c:v>
                </c:pt>
                <c:pt idx="50">
                  <c:v>4.84</c:v>
                </c:pt>
                <c:pt idx="51">
                  <c:v>4.84</c:v>
                </c:pt>
                <c:pt idx="52">
                  <c:v>4.6399999999999997</c:v>
                </c:pt>
                <c:pt idx="53">
                  <c:v>4.51</c:v>
                </c:pt>
                <c:pt idx="54">
                  <c:v>4.55</c:v>
                </c:pt>
                <c:pt idx="55">
                  <c:v>4.2699999999999996</c:v>
                </c:pt>
                <c:pt idx="56">
                  <c:v>4.1099999999999994</c:v>
                </c:pt>
                <c:pt idx="57">
                  <c:v>4.07</c:v>
                </c:pt>
                <c:pt idx="58">
                  <c:v>3.9899999999999998</c:v>
                </c:pt>
                <c:pt idx="59">
                  <c:v>3.96</c:v>
                </c:pt>
                <c:pt idx="60">
                  <c:v>3.92</c:v>
                </c:pt>
                <c:pt idx="61">
                  <c:v>3.8899999999999997</c:v>
                </c:pt>
                <c:pt idx="62">
                  <c:v>3.9499999999999997</c:v>
                </c:pt>
                <c:pt idx="63">
                  <c:v>3.9099999999999997</c:v>
                </c:pt>
                <c:pt idx="64">
                  <c:v>3.8</c:v>
                </c:pt>
                <c:pt idx="65">
                  <c:v>3.68</c:v>
                </c:pt>
                <c:pt idx="66">
                  <c:v>3.55</c:v>
                </c:pt>
                <c:pt idx="67">
                  <c:v>3.6</c:v>
                </c:pt>
                <c:pt idx="68" formatCode="0.00">
                  <c:v>3.4699999999999998</c:v>
                </c:pt>
                <c:pt idx="69" formatCode="0.00">
                  <c:v>3.38</c:v>
                </c:pt>
                <c:pt idx="70" formatCode="0.00">
                  <c:v>3.3499999999999996</c:v>
                </c:pt>
                <c:pt idx="71" formatCode="0.00">
                  <c:v>3.3499999999999996</c:v>
                </c:pt>
                <c:pt idx="72">
                  <c:v>3.4099999999999997</c:v>
                </c:pt>
                <c:pt idx="73">
                  <c:v>3.53</c:v>
                </c:pt>
                <c:pt idx="74">
                  <c:v>3.57</c:v>
                </c:pt>
                <c:pt idx="75">
                  <c:v>3.4499999999999997</c:v>
                </c:pt>
                <c:pt idx="76">
                  <c:v>3.54</c:v>
                </c:pt>
                <c:pt idx="77">
                  <c:v>4.07</c:v>
                </c:pt>
                <c:pt idx="78">
                  <c:v>4.37</c:v>
                </c:pt>
              </c:numCache>
            </c:numRef>
          </c:val>
          <c:smooth val="0"/>
        </c:ser>
        <c:dLbls>
          <c:showLegendKey val="0"/>
          <c:showVal val="0"/>
          <c:showCatName val="0"/>
          <c:showSerName val="0"/>
          <c:showPercent val="0"/>
          <c:showBubbleSize val="0"/>
        </c:dLbls>
        <c:marker val="1"/>
        <c:smooth val="0"/>
        <c:axId val="43561728"/>
        <c:axId val="43563264"/>
      </c:lineChart>
      <c:catAx>
        <c:axId val="43561728"/>
        <c:scaling>
          <c:orientation val="minMax"/>
        </c:scaling>
        <c:delete val="0"/>
        <c:axPos val="b"/>
        <c:majorTickMark val="out"/>
        <c:minorTickMark val="none"/>
        <c:tickLblPos val="nextTo"/>
        <c:crossAx val="43563264"/>
        <c:crosses val="autoZero"/>
        <c:auto val="1"/>
        <c:lblAlgn val="ctr"/>
        <c:lblOffset val="100"/>
        <c:tickLblSkip val="6"/>
        <c:tickMarkSkip val="3"/>
        <c:noMultiLvlLbl val="0"/>
      </c:catAx>
      <c:valAx>
        <c:axId val="43563264"/>
        <c:scaling>
          <c:orientation val="minMax"/>
        </c:scaling>
        <c:delete val="0"/>
        <c:axPos val="l"/>
        <c:majorGridlines/>
        <c:title>
          <c:tx>
            <c:rich>
              <a:bodyPr rot="0" vert="wordArtVert"/>
              <a:lstStyle/>
              <a:p>
                <a:pPr>
                  <a:defRPr/>
                </a:pPr>
                <a:r>
                  <a:rPr lang="en-US"/>
                  <a:t>Rates</a:t>
                </a:r>
              </a:p>
            </c:rich>
          </c:tx>
          <c:layout/>
          <c:overlay val="0"/>
        </c:title>
        <c:numFmt formatCode="#0.0" sourceLinked="1"/>
        <c:majorTickMark val="out"/>
        <c:minorTickMark val="none"/>
        <c:tickLblPos val="nextTo"/>
        <c:crossAx val="43561728"/>
        <c:crosses val="autoZero"/>
        <c:crossBetween val="between"/>
      </c:valAx>
    </c:plotArea>
    <c:legend>
      <c:legendPos val="r"/>
      <c:layout>
        <c:manualLayout>
          <c:xMode val="edge"/>
          <c:yMode val="edge"/>
          <c:x val="0.5840357941834452"/>
          <c:y val="0.37795065616797924"/>
          <c:w val="0.23341387024608501"/>
          <c:h val="0.13777457817772779"/>
        </c:manualLayout>
      </c:layout>
      <c:overlay val="1"/>
    </c:legend>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0.75833</cdr:x>
      <cdr:y>0.768</cdr:y>
    </cdr:from>
    <cdr:to>
      <cdr:x>0.97167</cdr:x>
      <cdr:y>0.83467</cdr:y>
    </cdr:to>
    <cdr:sp macro="" textlink="">
      <cdr:nvSpPr>
        <cdr:cNvPr id="2" name="TextBox 1"/>
        <cdr:cNvSpPr txBox="1"/>
      </cdr:nvSpPr>
      <cdr:spPr>
        <a:xfrm xmlns:a="http://schemas.openxmlformats.org/drawingml/2006/main">
          <a:off x="4333875" y="2743201"/>
          <a:ext cx="1219200" cy="2381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0.71088</cdr:x>
      <cdr:y>0.49492</cdr:y>
    </cdr:from>
    <cdr:to>
      <cdr:x>0.94255</cdr:x>
      <cdr:y>0.56426</cdr:y>
    </cdr:to>
    <cdr:sp macro="" textlink="">
      <cdr:nvSpPr>
        <cdr:cNvPr id="3" name="TextBox 1"/>
        <cdr:cNvSpPr txBox="1"/>
      </cdr:nvSpPr>
      <cdr:spPr>
        <a:xfrm xmlns:a="http://schemas.openxmlformats.org/drawingml/2006/main">
          <a:off x="4211669" y="1942224"/>
          <a:ext cx="1372541" cy="27211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1100"/>
            <a:t>*Freddiemac</a:t>
          </a:r>
          <a:r>
            <a:rPr lang="en-US" sz="1100" baseline="0"/>
            <a:t> pmms</a:t>
          </a:r>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9906751-626A-4F57-9F5C-1EFDA0BC828E}" type="datetimeFigureOut">
              <a:rPr lang="en-US" smtClean="0"/>
              <a:pPr/>
              <a:t>10/24/2013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F8BED66-C4C2-4210-A1B9-441F8E92494A}" type="slidenum">
              <a:rPr lang="en-US" smtClean="0"/>
              <a:pPr/>
              <a:t>‹#›</a:t>
            </a:fld>
            <a:endParaRPr lang="en-US"/>
          </a:p>
        </p:txBody>
      </p:sp>
    </p:spTree>
    <p:extLst>
      <p:ext uri="{BB962C8B-B14F-4D97-AF65-F5344CB8AC3E}">
        <p14:creationId xmlns:p14="http://schemas.microsoft.com/office/powerpoint/2010/main" val="1307786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819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819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B3F261C-C055-48A7-94EA-8F123D860F1B}" type="slidenum">
              <a:rPr lang="en-US" altLang="en-US"/>
              <a:pPr/>
              <a:t>‹#›</a:t>
            </a:fld>
            <a:endParaRPr lang="en-US" altLang="en-US"/>
          </a:p>
        </p:txBody>
      </p:sp>
    </p:spTree>
    <p:extLst>
      <p:ext uri="{BB962C8B-B14F-4D97-AF65-F5344CB8AC3E}">
        <p14:creationId xmlns:p14="http://schemas.microsoft.com/office/powerpoint/2010/main" val="306342409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F818CF-F82E-4B49-8732-4618F9FA28A9}" type="slidenum">
              <a:rPr lang="en-US" altLang="en-US"/>
              <a:pPr/>
              <a:t>1</a:t>
            </a:fld>
            <a:endParaRPr lang="en-US" alt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ru-RU"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9E3719F-27C5-441E-A77D-EF576087C330}"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9E3719F-27C5-441E-A77D-EF576087C33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9E3719F-27C5-441E-A77D-EF576087C33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BEC924-30C8-4B13-A802-C90B3715AAC1}" type="slidenum">
              <a:rPr lang="en-US" altLang="en-US"/>
              <a:pPr/>
              <a:t>5</a:t>
            </a:fld>
            <a:endParaRPr lang="en-US" alt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BEC924-30C8-4B13-A802-C90B3715AAC1}" type="slidenum">
              <a:rPr lang="en-US" altLang="en-US"/>
              <a:pPr/>
              <a:t>6</a:t>
            </a:fld>
            <a:endParaRPr lang="en-US" alt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BEC924-30C8-4B13-A802-C90B3715AAC1}" type="slidenum">
              <a:rPr lang="en-US" altLang="en-US"/>
              <a:pPr/>
              <a:t>7</a:t>
            </a:fld>
            <a:endParaRPr lang="en-US" alt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BEC924-30C8-4B13-A802-C90B3715AAC1}" type="slidenum">
              <a:rPr lang="en-US" altLang="en-US"/>
              <a:pPr/>
              <a:t>8</a:t>
            </a:fld>
            <a:endParaRPr lang="en-US" alt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BEC924-30C8-4B13-A802-C90B3715AAC1}" type="slidenum">
              <a:rPr lang="en-US" altLang="en-US"/>
              <a:pPr/>
              <a:t>9</a:t>
            </a:fld>
            <a:endParaRPr lang="en-US" alt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FA9393-E932-498C-8296-7F7A12CE2B4C}" type="slidenum">
              <a:rPr lang="en-US" altLang="en-US"/>
              <a:pPr/>
              <a:t>10</a:t>
            </a:fld>
            <a:endParaRPr lang="en-US" alt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FA9393-E932-498C-8296-7F7A12CE2B4C}" type="slidenum">
              <a:rPr lang="en-US" altLang="en-US"/>
              <a:pPr/>
              <a:t>11</a:t>
            </a:fld>
            <a:endParaRPr lang="en-US" alt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FA9393-E932-498C-8296-7F7A12CE2B4C}" type="slidenum">
              <a:rPr lang="en-US" altLang="en-US"/>
              <a:pPr/>
              <a:t>12</a:t>
            </a:fld>
            <a:endParaRPr lang="en-US" alt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9E3719F-27C5-441E-A77D-EF576087C330}"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FA9393-E932-498C-8296-7F7A12CE2B4C}" type="slidenum">
              <a:rPr lang="en-US" altLang="en-US"/>
              <a:pPr/>
              <a:t>14</a:t>
            </a:fld>
            <a:endParaRPr lang="en-US" alt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9E3719F-27C5-441E-A77D-EF576087C330}"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3F261C-C055-48A7-94EA-8F123D860F1B}" type="slidenum">
              <a:rPr lang="en-US" altLang="en-US" smtClean="0"/>
              <a:pPr/>
              <a:t>16</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705350" y="2943225"/>
            <a:ext cx="3657600" cy="70485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algn="ctr">
              <a:defRPr sz="4000"/>
            </a:lvl1pPr>
          </a:lstStyle>
          <a:p>
            <a:pPr lvl="0"/>
            <a:r>
              <a:rPr lang="en-US" altLang="en-US" noProof="0" smtClean="0"/>
              <a:t>Click to edit Master title style</a:t>
            </a:r>
          </a:p>
        </p:txBody>
      </p:sp>
      <p:sp>
        <p:nvSpPr>
          <p:cNvPr id="3075" name="Rectangle 3"/>
          <p:cNvSpPr>
            <a:spLocks noGrp="1" noChangeArrowheads="1"/>
          </p:cNvSpPr>
          <p:nvPr>
            <p:ph type="subTitle" idx="1"/>
          </p:nvPr>
        </p:nvSpPr>
        <p:spPr>
          <a:xfrm>
            <a:off x="4705350" y="3905250"/>
            <a:ext cx="3657600" cy="51435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marL="0" indent="0" algn="ctr">
              <a:buFontTx/>
              <a:buNone/>
              <a:defRPr sz="2400"/>
            </a:lvl1pPr>
          </a:lstStyle>
          <a:p>
            <a:pPr lvl="0"/>
            <a:r>
              <a:rPr lang="en-US" altLang="en-US" noProof="0" smtClean="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39125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723153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28700" y="1552575"/>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2500" y="1552575"/>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36136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27972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714023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0943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681347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325709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87390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1775" y="38100"/>
            <a:ext cx="2171700" cy="56292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675" y="38100"/>
            <a:ext cx="6362700" cy="56292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72278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6675" y="38100"/>
            <a:ext cx="8686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1028700" y="1552575"/>
            <a:ext cx="7315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44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Microsoft Sans Serif" pitchFamily="34" charset="0"/>
        </a:defRPr>
      </a:lvl2pPr>
      <a:lvl3pPr algn="l" rtl="0" eaLnBrk="1" fontAlgn="base" hangingPunct="1">
        <a:spcBef>
          <a:spcPct val="0"/>
        </a:spcBef>
        <a:spcAft>
          <a:spcPct val="0"/>
        </a:spcAft>
        <a:defRPr sz="4400">
          <a:solidFill>
            <a:schemeClr val="tx1"/>
          </a:solidFill>
          <a:latin typeface="Microsoft Sans Serif" pitchFamily="34" charset="0"/>
        </a:defRPr>
      </a:lvl3pPr>
      <a:lvl4pPr algn="l" rtl="0" eaLnBrk="1" fontAlgn="base" hangingPunct="1">
        <a:spcBef>
          <a:spcPct val="0"/>
        </a:spcBef>
        <a:spcAft>
          <a:spcPct val="0"/>
        </a:spcAft>
        <a:defRPr sz="4400">
          <a:solidFill>
            <a:schemeClr val="tx1"/>
          </a:solidFill>
          <a:latin typeface="Microsoft Sans Serif" pitchFamily="34" charset="0"/>
        </a:defRPr>
      </a:lvl4pPr>
      <a:lvl5pPr algn="l" rtl="0" eaLnBrk="1" fontAlgn="base" hangingPunct="1">
        <a:spcBef>
          <a:spcPct val="0"/>
        </a:spcBef>
        <a:spcAft>
          <a:spcPct val="0"/>
        </a:spcAft>
        <a:defRPr sz="4400">
          <a:solidFill>
            <a:schemeClr val="tx1"/>
          </a:solidFill>
          <a:latin typeface="Microsoft Sans Serif" pitchFamily="34" charset="0"/>
        </a:defRPr>
      </a:lvl5pPr>
      <a:lvl6pPr marL="457200" algn="l" rtl="0" eaLnBrk="1" fontAlgn="base" hangingPunct="1">
        <a:spcBef>
          <a:spcPct val="0"/>
        </a:spcBef>
        <a:spcAft>
          <a:spcPct val="0"/>
        </a:spcAft>
        <a:defRPr sz="4400">
          <a:solidFill>
            <a:schemeClr val="tx1"/>
          </a:solidFill>
          <a:latin typeface="Microsoft Sans Serif" pitchFamily="34" charset="0"/>
        </a:defRPr>
      </a:lvl6pPr>
      <a:lvl7pPr marL="914400" algn="l" rtl="0" eaLnBrk="1" fontAlgn="base" hangingPunct="1">
        <a:spcBef>
          <a:spcPct val="0"/>
        </a:spcBef>
        <a:spcAft>
          <a:spcPct val="0"/>
        </a:spcAft>
        <a:defRPr sz="4400">
          <a:solidFill>
            <a:schemeClr val="tx1"/>
          </a:solidFill>
          <a:latin typeface="Microsoft Sans Serif" pitchFamily="34" charset="0"/>
        </a:defRPr>
      </a:lvl7pPr>
      <a:lvl8pPr marL="1371600" algn="l" rtl="0" eaLnBrk="1" fontAlgn="base" hangingPunct="1">
        <a:spcBef>
          <a:spcPct val="0"/>
        </a:spcBef>
        <a:spcAft>
          <a:spcPct val="0"/>
        </a:spcAft>
        <a:defRPr sz="4400">
          <a:solidFill>
            <a:schemeClr val="tx1"/>
          </a:solidFill>
          <a:latin typeface="Microsoft Sans Serif" pitchFamily="34" charset="0"/>
        </a:defRPr>
      </a:lvl8pPr>
      <a:lvl9pPr marL="1828800" algn="l" rtl="0" eaLnBrk="1" fontAlgn="base" hangingPunct="1">
        <a:spcBef>
          <a:spcPct val="0"/>
        </a:spcBef>
        <a:spcAft>
          <a:spcPct val="0"/>
        </a:spcAft>
        <a:defRPr sz="4400">
          <a:solidFill>
            <a:schemeClr val="tx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washingtonpost.com/business/economy/fed-expected-to-announce-stimulus-thursday/2012/09/13/38a31be2-fda4-11e1-8adc-499661afe377_story.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washingtonpost.com/business/economy/fed-actions-economic-Retrereimpact/2012/09/13/4ab78694-fe01-11e1-8adc-499661afe377_graphic.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Rectangle 7"/>
          <p:cNvSpPr>
            <a:spLocks noGrp="1" noChangeArrowheads="1"/>
          </p:cNvSpPr>
          <p:nvPr>
            <p:ph type="ctrTitle"/>
          </p:nvPr>
        </p:nvSpPr>
        <p:spPr>
          <a:xfrm>
            <a:off x="3810000" y="1447800"/>
            <a:ext cx="5029200" cy="2438400"/>
          </a:xfrm>
        </p:spPr>
        <p:txBody>
          <a:bodyPr/>
          <a:lstStyle/>
          <a:p>
            <a:r>
              <a:rPr lang="en-US" altLang="en-US" sz="3600" dirty="0"/>
              <a:t>Changing the monetary policy game using quantitative easing:</a:t>
            </a:r>
            <a:br>
              <a:rPr lang="en-US" altLang="en-US" sz="3600" dirty="0"/>
            </a:br>
            <a:r>
              <a:rPr lang="en-US" altLang="en-US" sz="3600" dirty="0"/>
              <a:t>Is it doing the job?</a:t>
            </a:r>
          </a:p>
        </p:txBody>
      </p:sp>
      <p:sp>
        <p:nvSpPr>
          <p:cNvPr id="2056" name="Rectangle 8"/>
          <p:cNvSpPr>
            <a:spLocks noGrp="1" noChangeArrowheads="1"/>
          </p:cNvSpPr>
          <p:nvPr>
            <p:ph type="subTitle" idx="1"/>
          </p:nvPr>
        </p:nvSpPr>
        <p:spPr>
          <a:xfrm>
            <a:off x="4705350" y="3905250"/>
            <a:ext cx="4133850" cy="1276350"/>
          </a:xfrm>
        </p:spPr>
        <p:txBody>
          <a:bodyPr/>
          <a:lstStyle/>
          <a:p>
            <a:r>
              <a:rPr lang="es-ES" altLang="en-US" sz="1400" dirty="0"/>
              <a:t>AABRI </a:t>
            </a:r>
            <a:r>
              <a:rPr lang="es-ES" altLang="en-US" sz="1400" dirty="0" err="1"/>
              <a:t>Conference</a:t>
            </a:r>
            <a:r>
              <a:rPr lang="es-ES" altLang="en-US" sz="1400" dirty="0"/>
              <a:t> Las Vegas 2013</a:t>
            </a:r>
          </a:p>
          <a:p>
            <a:r>
              <a:rPr lang="es-ES" altLang="en-US" sz="1400" dirty="0" err="1"/>
              <a:t>October</a:t>
            </a:r>
            <a:r>
              <a:rPr lang="es-ES" altLang="en-US" sz="1400" dirty="0"/>
              <a:t> 9-12, 2013</a:t>
            </a:r>
          </a:p>
          <a:p>
            <a:r>
              <a:rPr lang="es-ES" altLang="en-US" sz="1400" b="1" dirty="0" smtClean="0"/>
              <a:t>Prof. </a:t>
            </a:r>
            <a:r>
              <a:rPr lang="es-ES" altLang="en-US" sz="1400" b="1" dirty="0" err="1" smtClean="0"/>
              <a:t>Ray</a:t>
            </a:r>
            <a:r>
              <a:rPr lang="es-ES" altLang="en-US" sz="1400" b="1" dirty="0" smtClean="0"/>
              <a:t> </a:t>
            </a:r>
            <a:r>
              <a:rPr lang="es-ES" altLang="en-US" sz="1400" b="1" dirty="0"/>
              <a:t>M. </a:t>
            </a:r>
            <a:r>
              <a:rPr lang="es-ES" altLang="en-US" sz="1400" b="1" dirty="0" err="1" smtClean="0"/>
              <a:t>Valadez</a:t>
            </a:r>
            <a:r>
              <a:rPr lang="es-ES" altLang="en-US" sz="1400" b="1" dirty="0" smtClean="0"/>
              <a:t>, </a:t>
            </a:r>
            <a:r>
              <a:rPr lang="es-ES" altLang="en-US" sz="1400" dirty="0" err="1" smtClean="0"/>
              <a:t>Pepperdine</a:t>
            </a:r>
            <a:r>
              <a:rPr lang="es-ES" altLang="en-US" sz="1400" dirty="0" smtClean="0"/>
              <a:t> </a:t>
            </a:r>
            <a:r>
              <a:rPr lang="es-ES" altLang="en-US" sz="1400" dirty="0" err="1"/>
              <a:t>University</a:t>
            </a:r>
            <a:endParaRPr lang="es-ES" altLang="en-US" sz="1400" dirty="0"/>
          </a:p>
          <a:p>
            <a:endParaRPr lang="ru-RU" altLang="en-US" dirty="0"/>
          </a:p>
          <a:p>
            <a:endParaRPr lang="en-US"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05350" y="1905000"/>
            <a:ext cx="3657600" cy="3048000"/>
          </a:xfrm>
        </p:spPr>
        <p:txBody>
          <a:bodyPr/>
          <a:lstStyle/>
          <a:p>
            <a:r>
              <a:rPr lang="en-US" sz="3200" dirty="0" smtClean="0"/>
              <a:t>The U.S. unemployment and mortgage rates: </a:t>
            </a:r>
            <a:br>
              <a:rPr lang="en-US" sz="3200" dirty="0" smtClean="0"/>
            </a:br>
            <a:r>
              <a:rPr lang="en-US" sz="3200" dirty="0" smtClean="0"/>
              <a:t>A relationship study</a:t>
            </a:r>
            <a:endParaRPr lang="en-US" sz="3200" dirty="0"/>
          </a:p>
        </p:txBody>
      </p:sp>
      <p:sp>
        <p:nvSpPr>
          <p:cNvPr id="3" name="Subtitle 2"/>
          <p:cNvSpPr>
            <a:spLocks noGrp="1"/>
          </p:cNvSpPr>
          <p:nvPr>
            <p:ph type="subTitle" idx="1"/>
          </p:nvPr>
        </p:nvSpPr>
        <p:spPr>
          <a:xfrm>
            <a:off x="4648200" y="5105400"/>
            <a:ext cx="3657600" cy="1371600"/>
          </a:xfrm>
        </p:spPr>
        <p:txBody>
          <a:bodyPr>
            <a:normAutofit fontScale="70000" lnSpcReduction="20000"/>
          </a:bodyPr>
          <a:lstStyle/>
          <a:p>
            <a:r>
              <a:rPr lang="en-US" dirty="0" smtClean="0"/>
              <a:t>Ray M. Valadez</a:t>
            </a:r>
          </a:p>
          <a:p>
            <a:r>
              <a:rPr lang="en-US" dirty="0" smtClean="0"/>
              <a:t>Pepperdine University</a:t>
            </a:r>
          </a:p>
          <a:p>
            <a:r>
              <a:rPr lang="en-US" dirty="0" smtClean="0"/>
              <a:t>AABRI Conference LV2012-Paper 12079</a:t>
            </a:r>
          </a:p>
          <a:p>
            <a:r>
              <a:rPr lang="en-US" dirty="0" smtClean="0"/>
              <a:t>October 4-6, 2012</a:t>
            </a:r>
            <a:endParaRPr lang="en-US" dirty="0"/>
          </a:p>
        </p:txBody>
      </p:sp>
      <p:sp>
        <p:nvSpPr>
          <p:cNvPr id="4" name="Rectangle 3"/>
          <p:cNvSpPr/>
          <p:nvPr/>
        </p:nvSpPr>
        <p:spPr>
          <a:xfrm>
            <a:off x="930918" y="304800"/>
            <a:ext cx="8213082" cy="923330"/>
          </a:xfrm>
          <a:prstGeom prst="rect">
            <a:avLst/>
          </a:prstGeom>
          <a:noFill/>
        </p:spPr>
        <p:txBody>
          <a:bodyPr wrap="none" lIns="91440" tIns="45720" rIns="91440" bIns="45720">
            <a:spAutoFit/>
          </a:bodyPr>
          <a:lstStyle/>
          <a:p>
            <a:pPr algn="ctr"/>
            <a:r>
              <a:rPr lang="en-US" sz="54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Last Year’s Presentation</a:t>
            </a:r>
            <a:endParaRPr lang="en-US" sz="54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924800" cy="1066800"/>
          </a:xfrm>
        </p:spPr>
        <p:txBody>
          <a:bodyPr>
            <a:noAutofit/>
          </a:bodyPr>
          <a:lstStyle/>
          <a:p>
            <a:r>
              <a:rPr lang="en-US" sz="3600" b="1" dirty="0" smtClean="0"/>
              <a:t>Fed announces new mortgage bond-buying plan, keeps interest rates low</a:t>
            </a:r>
            <a:endParaRPr lang="en-US" sz="3600" dirty="0"/>
          </a:p>
        </p:txBody>
      </p:sp>
      <p:sp>
        <p:nvSpPr>
          <p:cNvPr id="3" name="Content Placeholder 2"/>
          <p:cNvSpPr>
            <a:spLocks noGrp="1"/>
          </p:cNvSpPr>
          <p:nvPr>
            <p:ph sz="quarter" idx="1"/>
          </p:nvPr>
        </p:nvSpPr>
        <p:spPr>
          <a:xfrm>
            <a:off x="1028700" y="1552574"/>
            <a:ext cx="7315200" cy="4848225"/>
          </a:xfrm>
        </p:spPr>
        <p:txBody>
          <a:bodyPr/>
          <a:lstStyle/>
          <a:p>
            <a:r>
              <a:rPr lang="en-US" sz="2800" dirty="0" smtClean="0"/>
              <a:t>The Fed’s steps were in many ways remarkable: For the first time, it made a definitive promise that it would keep interest rates ultra-low even if the economy starts to recover. That sent a clear signal that for years it will be cheap for consumers to borrow to buy homes and cars or for businesses to get loans to expand. </a:t>
            </a:r>
            <a:r>
              <a:rPr lang="en-US" sz="1400" dirty="0" smtClean="0"/>
              <a:t>Washington Post Sept. 9,2013</a:t>
            </a:r>
          </a:p>
          <a:p>
            <a:r>
              <a:rPr lang="en-US" sz="1400" dirty="0" smtClean="0">
                <a:hlinkClick r:id="rId3"/>
              </a:rPr>
              <a:t>http://www.washingtonpost.com/business/economy/fed-expected-to-announce-stimulus-thursday/2012/09/13/38a31be2-fda4-11e1-8adc-499661afe377_story.html</a:t>
            </a:r>
            <a:endParaRPr lang="en-US" sz="1400" dirty="0" smtClean="0"/>
          </a:p>
          <a:p>
            <a:r>
              <a:rPr lang="en-US" sz="1400" dirty="0" smtClean="0"/>
              <a:t>Retrieved September 20, 2012</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1028700"/>
          </a:xfrm>
        </p:spPr>
        <p:txBody>
          <a:bodyPr>
            <a:normAutofit fontScale="90000"/>
          </a:bodyPr>
          <a:lstStyle/>
          <a:p>
            <a:r>
              <a:rPr lang="en-US" dirty="0" smtClean="0"/>
              <a:t>News Headlines-</a:t>
            </a:r>
            <a:r>
              <a:rPr lang="en-US" b="1" dirty="0" smtClean="0"/>
              <a:t>Fed actions' economic impact-</a:t>
            </a:r>
            <a:r>
              <a:rPr lang="en-US" sz="1600" b="1" dirty="0" smtClean="0"/>
              <a:t>Washington Post</a:t>
            </a:r>
            <a:endParaRPr lang="en-US" sz="1600" dirty="0"/>
          </a:p>
        </p:txBody>
      </p:sp>
      <p:sp>
        <p:nvSpPr>
          <p:cNvPr id="3" name="Content Placeholder 2"/>
          <p:cNvSpPr>
            <a:spLocks noGrp="1"/>
          </p:cNvSpPr>
          <p:nvPr>
            <p:ph sz="quarter" idx="1"/>
          </p:nvPr>
        </p:nvSpPr>
        <p:spPr>
          <a:xfrm>
            <a:off x="1028700" y="1552574"/>
            <a:ext cx="7315200" cy="4848225"/>
          </a:xfrm>
        </p:spPr>
        <p:txBody>
          <a:bodyPr>
            <a:normAutofit fontScale="47500" lnSpcReduction="20000"/>
          </a:bodyPr>
          <a:lstStyle/>
          <a:p>
            <a:r>
              <a:rPr lang="en-US" sz="5100" b="1" dirty="0" smtClean="0"/>
              <a:t>The Federal Reserve has launched several programs to lift economic growth over the past few years. The programs seem to have had the effect of raising stock values, reducing the unemployment rate and reducing mortgage rates -- all of which should increase Americans' wealth, make them feel more confident and make it easier to buy a house. In addition to keeping interest rates ultra-low, the Fed earlier launched two rounds of quantitative easing -- purchases of mortgage and Treasury bonds -- and two "Twist" programs that target long-term interest rates specifically.</a:t>
            </a:r>
          </a:p>
          <a:p>
            <a:r>
              <a:rPr lang="en-US" dirty="0" smtClean="0">
                <a:hlinkClick r:id="rId3"/>
              </a:rPr>
              <a:t>http://www.washingtonpost.com/business/economy/fed-actions-economic-Retrereimpact/2012/09/13/4ab78694-fe01-11e1-8adc-499661afe377_graphic.html</a:t>
            </a:r>
            <a:endParaRPr lang="en-US" dirty="0" smtClean="0"/>
          </a:p>
          <a:p>
            <a:r>
              <a:rPr lang="en-US" dirty="0" smtClean="0"/>
              <a:t>Retrieved September 20, 2012</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981200" y="533400"/>
            <a:ext cx="6934200" cy="715963"/>
          </a:xfrm>
        </p:spPr>
        <p:txBody>
          <a:bodyPr/>
          <a:lstStyle/>
          <a:p>
            <a:r>
              <a:rPr lang="en-US" sz="3200" dirty="0" smtClean="0"/>
              <a:t>Figure 1. U.S. Unemployment Rate</a:t>
            </a:r>
            <a:endParaRPr lang="en-US" altLang="en-US" sz="3200" dirty="0"/>
          </a:p>
        </p:txBody>
      </p:sp>
      <p:pic>
        <p:nvPicPr>
          <p:cNvPr id="4" name="Picture 3" descr="http://data.bls.gov/generated_files/graphics/latest_numbers_LNS14000000_2003_2013_all_period_M08_data.gif"/>
          <p:cNvPicPr/>
          <p:nvPr/>
        </p:nvPicPr>
        <p:blipFill>
          <a:blip r:embed="rId4" cstate="print"/>
          <a:srcRect/>
          <a:stretch>
            <a:fillRect/>
          </a:stretch>
        </p:blipFill>
        <p:spPr bwMode="auto">
          <a:xfrm>
            <a:off x="1714500" y="1709737"/>
            <a:ext cx="7048500" cy="4919663"/>
          </a:xfrm>
          <a:prstGeom prst="rect">
            <a:avLst/>
          </a:prstGeom>
          <a:noFill/>
          <a:ln w="9525">
            <a:noFill/>
            <a:miter lim="800000"/>
            <a:headEnd/>
            <a:tailEnd/>
          </a:ln>
        </p:spPr>
      </p:pic>
      <p:sp>
        <p:nvSpPr>
          <p:cNvPr id="5" name="TextBox 4"/>
          <p:cNvSpPr txBox="1"/>
          <p:nvPr/>
        </p:nvSpPr>
        <p:spPr>
          <a:xfrm>
            <a:off x="2286000" y="6019800"/>
            <a:ext cx="6248400" cy="646331"/>
          </a:xfrm>
          <a:prstGeom prst="rect">
            <a:avLst/>
          </a:prstGeom>
          <a:noFill/>
        </p:spPr>
        <p:txBody>
          <a:bodyPr wrap="square" rtlCol="0">
            <a:spAutoFit/>
          </a:bodyPr>
          <a:lstStyle/>
          <a:p>
            <a:r>
              <a:rPr lang="en-US" sz="1200" dirty="0" smtClean="0"/>
              <a:t>Source: Retrieved October 7, 2013 from http://data.bls.gov/timeseries/LNS14000000</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981200" y="533400"/>
            <a:ext cx="6934200" cy="2057400"/>
          </a:xfrm>
        </p:spPr>
        <p:txBody>
          <a:bodyPr/>
          <a:lstStyle/>
          <a:p>
            <a:r>
              <a:rPr lang="en-US" altLang="en-US" sz="3600" dirty="0" smtClean="0"/>
              <a:t>The Fed’s Actions seem to indicate that the unemployment rate is correlated  to these variables?</a:t>
            </a:r>
            <a:endParaRPr lang="en-US" altLang="en-US" sz="3600" dirty="0"/>
          </a:p>
        </p:txBody>
      </p:sp>
      <p:sp>
        <p:nvSpPr>
          <p:cNvPr id="60419" name="Rectangle 3"/>
          <p:cNvSpPr>
            <a:spLocks noGrp="1" noChangeArrowheads="1"/>
          </p:cNvSpPr>
          <p:nvPr>
            <p:ph type="body" idx="1"/>
          </p:nvPr>
        </p:nvSpPr>
        <p:spPr>
          <a:xfrm>
            <a:off x="1981200" y="2971800"/>
            <a:ext cx="6934200" cy="3048000"/>
          </a:xfrm>
        </p:spPr>
        <p:txBody>
          <a:bodyPr/>
          <a:lstStyle/>
          <a:p>
            <a:pPr>
              <a:lnSpc>
                <a:spcPct val="80000"/>
              </a:lnSpc>
            </a:pPr>
            <a:r>
              <a:rPr lang="en-US" altLang="ko-KR" sz="2000" dirty="0" smtClean="0">
                <a:latin typeface="Verdana" pitchFamily="34" charset="0"/>
                <a:ea typeface="굴림" charset="-127"/>
              </a:rPr>
              <a:t>Interest Rates</a:t>
            </a:r>
          </a:p>
          <a:p>
            <a:pPr lvl="1">
              <a:lnSpc>
                <a:spcPct val="80000"/>
              </a:lnSpc>
            </a:pPr>
            <a:r>
              <a:rPr lang="en-US" altLang="ko-KR" sz="1600" dirty="0" smtClean="0">
                <a:latin typeface="Verdana" pitchFamily="34" charset="0"/>
                <a:ea typeface="굴림" charset="-127"/>
              </a:rPr>
              <a:t>10-Yr U.S. Treasury Yields</a:t>
            </a:r>
            <a:endParaRPr lang="en-US" altLang="ko-KR" sz="1600" dirty="0">
              <a:latin typeface="Verdana" pitchFamily="34" charset="0"/>
              <a:ea typeface="굴림" charset="-127"/>
            </a:endParaRPr>
          </a:p>
          <a:p>
            <a:pPr lvl="1">
              <a:lnSpc>
                <a:spcPct val="80000"/>
              </a:lnSpc>
            </a:pPr>
            <a:r>
              <a:rPr lang="en-US" altLang="ko-KR" sz="1600" dirty="0" smtClean="0">
                <a:latin typeface="Verdana" pitchFamily="34" charset="0"/>
                <a:ea typeface="굴림" charset="-127"/>
              </a:rPr>
              <a:t>30-Yr Fixed Mortgage Rates </a:t>
            </a:r>
          </a:p>
          <a:p>
            <a:pPr>
              <a:lnSpc>
                <a:spcPct val="80000"/>
              </a:lnSpc>
            </a:pPr>
            <a:r>
              <a:rPr lang="en-US" altLang="ko-KR" sz="2000" dirty="0" smtClean="0">
                <a:latin typeface="Verdana" pitchFamily="34" charset="0"/>
                <a:ea typeface="굴림" charset="-127"/>
              </a:rPr>
              <a:t>Housing</a:t>
            </a:r>
          </a:p>
          <a:p>
            <a:pPr lvl="1">
              <a:lnSpc>
                <a:spcPct val="80000"/>
              </a:lnSpc>
            </a:pPr>
            <a:r>
              <a:rPr lang="en-US" altLang="ko-KR" sz="1600" dirty="0" smtClean="0">
                <a:latin typeface="Verdana" pitchFamily="34" charset="0"/>
                <a:ea typeface="굴림" charset="-127"/>
              </a:rPr>
              <a:t>New starts and</a:t>
            </a:r>
          </a:p>
          <a:p>
            <a:pPr lvl="1">
              <a:lnSpc>
                <a:spcPct val="80000"/>
              </a:lnSpc>
            </a:pPr>
            <a:r>
              <a:rPr lang="en-US" altLang="ko-KR" sz="1600" dirty="0" smtClean="0">
                <a:latin typeface="Verdana" pitchFamily="34" charset="0"/>
                <a:ea typeface="굴림" charset="-127"/>
              </a:rPr>
              <a:t>Resale</a:t>
            </a:r>
          </a:p>
          <a:p>
            <a:pPr lvl="1">
              <a:lnSpc>
                <a:spcPct val="80000"/>
              </a:lnSpc>
            </a:pPr>
            <a:r>
              <a:rPr lang="en-US" altLang="ko-KR" sz="1600" dirty="0" smtClean="0">
                <a:latin typeface="Verdana" pitchFamily="34" charset="0"/>
                <a:ea typeface="굴림" charset="-127"/>
              </a:rPr>
              <a:t>Case/</a:t>
            </a:r>
            <a:r>
              <a:rPr lang="en-US" altLang="ko-KR" sz="1600" dirty="0" err="1" smtClean="0">
                <a:latin typeface="Verdana" pitchFamily="34" charset="0"/>
                <a:ea typeface="굴림" charset="-127"/>
              </a:rPr>
              <a:t>Shiller</a:t>
            </a:r>
            <a:r>
              <a:rPr lang="en-US" altLang="ko-KR" sz="1600" dirty="0" smtClean="0">
                <a:latin typeface="Verdana" pitchFamily="34" charset="0"/>
                <a:ea typeface="굴림" charset="-127"/>
              </a:rPr>
              <a:t> Housing 20-Index</a:t>
            </a:r>
            <a:endParaRPr lang="en-US" altLang="ko-KR" sz="1600" dirty="0">
              <a:latin typeface="Verdana" pitchFamily="34" charset="0"/>
              <a:ea typeface="굴림" charset="-127"/>
            </a:endParaRPr>
          </a:p>
          <a:p>
            <a:pPr marL="0" indent="0">
              <a:lnSpc>
                <a:spcPct val="80000"/>
              </a:lnSpc>
              <a:buNone/>
            </a:pPr>
            <a:endParaRPr lang="en-US" alt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981200" y="533400"/>
            <a:ext cx="6934200" cy="715963"/>
          </a:xfrm>
        </p:spPr>
        <p:txBody>
          <a:bodyPr/>
          <a:lstStyle/>
          <a:p>
            <a:r>
              <a:rPr lang="en-US" altLang="en-US" sz="3600" dirty="0" smtClean="0"/>
              <a:t>Recent QE’s – QE1, QE2, &amp; QE3</a:t>
            </a:r>
            <a:endParaRPr lang="en-US" altLang="en-US" sz="3600" dirty="0"/>
          </a:p>
        </p:txBody>
      </p:sp>
      <p:sp>
        <p:nvSpPr>
          <p:cNvPr id="60419" name="Rectangle 3"/>
          <p:cNvSpPr>
            <a:spLocks noGrp="1" noChangeArrowheads="1"/>
          </p:cNvSpPr>
          <p:nvPr>
            <p:ph type="body" idx="1"/>
          </p:nvPr>
        </p:nvSpPr>
        <p:spPr>
          <a:xfrm>
            <a:off x="1981200" y="1752600"/>
            <a:ext cx="6934200" cy="4267200"/>
          </a:xfrm>
        </p:spPr>
        <p:txBody>
          <a:bodyPr/>
          <a:lstStyle/>
          <a:p>
            <a:pPr>
              <a:lnSpc>
                <a:spcPct val="80000"/>
              </a:lnSpc>
            </a:pPr>
            <a:r>
              <a:rPr lang="en-US" altLang="ko-KR" sz="2000" dirty="0" smtClean="0">
                <a:latin typeface="Verdana" pitchFamily="34" charset="0"/>
                <a:ea typeface="굴림" charset="-127"/>
              </a:rPr>
              <a:t>QE1:</a:t>
            </a:r>
            <a:endParaRPr lang="en-US" altLang="ko-KR" sz="2000" dirty="0">
              <a:latin typeface="Verdana" pitchFamily="34" charset="0"/>
              <a:ea typeface="굴림" charset="-127"/>
            </a:endParaRPr>
          </a:p>
          <a:p>
            <a:pPr>
              <a:lnSpc>
                <a:spcPct val="80000"/>
              </a:lnSpc>
            </a:pPr>
            <a:endParaRPr lang="en-US" altLang="ko-KR" sz="2000" dirty="0">
              <a:latin typeface="Verdana" pitchFamily="34" charset="0"/>
              <a:ea typeface="굴림" charset="-127"/>
            </a:endParaRPr>
          </a:p>
          <a:p>
            <a:pPr>
              <a:lnSpc>
                <a:spcPct val="80000"/>
              </a:lnSpc>
            </a:pPr>
            <a:r>
              <a:rPr lang="en-US" altLang="ko-KR" sz="2000" dirty="0" smtClean="0">
                <a:latin typeface="Verdana" pitchFamily="34" charset="0"/>
                <a:ea typeface="굴림" charset="-127"/>
              </a:rPr>
              <a:t>QE2:</a:t>
            </a:r>
          </a:p>
          <a:p>
            <a:pPr>
              <a:lnSpc>
                <a:spcPct val="80000"/>
              </a:lnSpc>
            </a:pPr>
            <a:endParaRPr lang="en-US" altLang="ko-KR" sz="2000" dirty="0" smtClean="0">
              <a:latin typeface="Verdana" pitchFamily="34" charset="0"/>
              <a:ea typeface="굴림" charset="-127"/>
            </a:endParaRPr>
          </a:p>
          <a:p>
            <a:pPr>
              <a:lnSpc>
                <a:spcPct val="80000"/>
              </a:lnSpc>
            </a:pPr>
            <a:r>
              <a:rPr lang="en-US" altLang="ko-KR" sz="2000" dirty="0" smtClean="0">
                <a:latin typeface="Verdana" pitchFamily="34" charset="0"/>
                <a:ea typeface="굴림" charset="-127"/>
              </a:rPr>
              <a:t>QE3:</a:t>
            </a:r>
            <a:endParaRPr lang="en-US" altLang="ko-KR" sz="2000" dirty="0">
              <a:latin typeface="Verdana" pitchFamily="34" charset="0"/>
              <a:ea typeface="굴림" charset="-127"/>
            </a:endParaRPr>
          </a:p>
          <a:p>
            <a:pPr marL="0" indent="0">
              <a:lnSpc>
                <a:spcPct val="80000"/>
              </a:lnSpc>
              <a:buNone/>
            </a:pPr>
            <a:endParaRPr lang="en-US" alt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981200" y="533400"/>
            <a:ext cx="6934200" cy="715963"/>
          </a:xfrm>
        </p:spPr>
        <p:txBody>
          <a:bodyPr/>
          <a:lstStyle/>
          <a:p>
            <a:r>
              <a:rPr lang="en-US" altLang="en-US" sz="3600" dirty="0" smtClean="0"/>
              <a:t>Recent QE’s – QE1, QE2, &amp; QE3</a:t>
            </a:r>
            <a:endParaRPr lang="en-US" altLang="en-US" sz="3600" dirty="0"/>
          </a:p>
        </p:txBody>
      </p:sp>
      <p:sp>
        <p:nvSpPr>
          <p:cNvPr id="60419" name="Rectangle 3"/>
          <p:cNvSpPr>
            <a:spLocks noGrp="1" noChangeArrowheads="1"/>
          </p:cNvSpPr>
          <p:nvPr>
            <p:ph type="body" idx="1"/>
          </p:nvPr>
        </p:nvSpPr>
        <p:spPr>
          <a:xfrm>
            <a:off x="1981200" y="1752600"/>
            <a:ext cx="6934200" cy="4267200"/>
          </a:xfrm>
        </p:spPr>
        <p:txBody>
          <a:bodyPr/>
          <a:lstStyle/>
          <a:p>
            <a:pPr>
              <a:lnSpc>
                <a:spcPct val="80000"/>
              </a:lnSpc>
            </a:pPr>
            <a:r>
              <a:rPr lang="en-US" altLang="ko-KR" sz="2000" dirty="0" smtClean="0">
                <a:latin typeface="Verdana" pitchFamily="34" charset="0"/>
                <a:ea typeface="굴림" charset="-127"/>
              </a:rPr>
              <a:t>QE1:</a:t>
            </a:r>
            <a:endParaRPr lang="en-US" altLang="ko-KR" sz="2000" dirty="0">
              <a:latin typeface="Verdana" pitchFamily="34" charset="0"/>
              <a:ea typeface="굴림" charset="-127"/>
            </a:endParaRPr>
          </a:p>
          <a:p>
            <a:pPr>
              <a:lnSpc>
                <a:spcPct val="80000"/>
              </a:lnSpc>
            </a:pPr>
            <a:endParaRPr lang="en-US" altLang="ko-KR" sz="2000" dirty="0">
              <a:latin typeface="Verdana" pitchFamily="34" charset="0"/>
              <a:ea typeface="굴림" charset="-127"/>
            </a:endParaRPr>
          </a:p>
          <a:p>
            <a:pPr>
              <a:lnSpc>
                <a:spcPct val="80000"/>
              </a:lnSpc>
            </a:pPr>
            <a:r>
              <a:rPr lang="en-US" altLang="ko-KR" sz="2000" dirty="0" smtClean="0">
                <a:latin typeface="Verdana" pitchFamily="34" charset="0"/>
                <a:ea typeface="굴림" charset="-127"/>
              </a:rPr>
              <a:t>QE2:</a:t>
            </a:r>
          </a:p>
          <a:p>
            <a:pPr>
              <a:lnSpc>
                <a:spcPct val="80000"/>
              </a:lnSpc>
            </a:pPr>
            <a:endParaRPr lang="en-US" altLang="ko-KR" sz="2000" dirty="0" smtClean="0">
              <a:latin typeface="Verdana" pitchFamily="34" charset="0"/>
              <a:ea typeface="굴림" charset="-127"/>
            </a:endParaRPr>
          </a:p>
          <a:p>
            <a:pPr>
              <a:lnSpc>
                <a:spcPct val="80000"/>
              </a:lnSpc>
            </a:pPr>
            <a:r>
              <a:rPr lang="en-US" altLang="ko-KR" sz="2000" dirty="0" smtClean="0">
                <a:latin typeface="Verdana" pitchFamily="34" charset="0"/>
                <a:ea typeface="굴림" charset="-127"/>
              </a:rPr>
              <a:t>QE3:</a:t>
            </a:r>
            <a:endParaRPr lang="en-US" altLang="ko-KR" sz="2000" dirty="0">
              <a:latin typeface="Verdana" pitchFamily="34" charset="0"/>
              <a:ea typeface="굴림" charset="-127"/>
            </a:endParaRPr>
          </a:p>
          <a:p>
            <a:pPr marL="0" indent="0">
              <a:lnSpc>
                <a:spcPct val="80000"/>
              </a:lnSpc>
              <a:buNone/>
            </a:pPr>
            <a:endParaRPr lang="en-US" alt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981200" y="533400"/>
            <a:ext cx="6934200" cy="715963"/>
          </a:xfrm>
        </p:spPr>
        <p:txBody>
          <a:bodyPr/>
          <a:lstStyle/>
          <a:p>
            <a:r>
              <a:rPr lang="en-US" altLang="en-US" sz="3600" dirty="0" smtClean="0"/>
              <a:t>What the literature say?</a:t>
            </a:r>
            <a:endParaRPr lang="en-US" altLang="en-US" sz="3600" dirty="0"/>
          </a:p>
        </p:txBody>
      </p:sp>
      <p:sp>
        <p:nvSpPr>
          <p:cNvPr id="60419" name="Rectangle 3"/>
          <p:cNvSpPr>
            <a:spLocks noGrp="1" noChangeArrowheads="1"/>
          </p:cNvSpPr>
          <p:nvPr>
            <p:ph type="body" idx="1"/>
          </p:nvPr>
        </p:nvSpPr>
        <p:spPr>
          <a:xfrm>
            <a:off x="1981200" y="1752600"/>
            <a:ext cx="6934200" cy="4267200"/>
          </a:xfrm>
        </p:spPr>
        <p:txBody>
          <a:bodyPr/>
          <a:lstStyle/>
          <a:p>
            <a:pPr>
              <a:lnSpc>
                <a:spcPct val="80000"/>
              </a:lnSpc>
            </a:pPr>
            <a:r>
              <a:rPr lang="en-US" altLang="ko-KR" sz="2000" dirty="0" smtClean="0">
                <a:latin typeface="Verdana" pitchFamily="34" charset="0"/>
                <a:ea typeface="굴림" charset="-127"/>
              </a:rPr>
              <a:t>QE1:</a:t>
            </a:r>
            <a:endParaRPr lang="en-US" altLang="ko-KR" sz="2000" dirty="0">
              <a:latin typeface="Verdana" pitchFamily="34" charset="0"/>
              <a:ea typeface="굴림" charset="-127"/>
            </a:endParaRPr>
          </a:p>
          <a:p>
            <a:pPr>
              <a:lnSpc>
                <a:spcPct val="80000"/>
              </a:lnSpc>
            </a:pPr>
            <a:endParaRPr lang="en-US" altLang="ko-KR" sz="2000" dirty="0">
              <a:latin typeface="Verdana" pitchFamily="34" charset="0"/>
              <a:ea typeface="굴림" charset="-127"/>
            </a:endParaRPr>
          </a:p>
          <a:p>
            <a:pPr>
              <a:lnSpc>
                <a:spcPct val="80000"/>
              </a:lnSpc>
            </a:pPr>
            <a:r>
              <a:rPr lang="en-US" altLang="ko-KR" sz="2000" dirty="0" smtClean="0">
                <a:latin typeface="Verdana" pitchFamily="34" charset="0"/>
                <a:ea typeface="굴림" charset="-127"/>
              </a:rPr>
              <a:t>QE2:</a:t>
            </a:r>
          </a:p>
          <a:p>
            <a:pPr>
              <a:lnSpc>
                <a:spcPct val="80000"/>
              </a:lnSpc>
            </a:pPr>
            <a:endParaRPr lang="en-US" altLang="ko-KR" sz="2000" dirty="0" smtClean="0">
              <a:latin typeface="Verdana" pitchFamily="34" charset="0"/>
              <a:ea typeface="굴림" charset="-127"/>
            </a:endParaRPr>
          </a:p>
          <a:p>
            <a:pPr>
              <a:lnSpc>
                <a:spcPct val="80000"/>
              </a:lnSpc>
            </a:pPr>
            <a:r>
              <a:rPr lang="en-US" altLang="ko-KR" sz="2000" dirty="0" smtClean="0">
                <a:latin typeface="Verdana" pitchFamily="34" charset="0"/>
                <a:ea typeface="굴림" charset="-127"/>
              </a:rPr>
              <a:t>QE3:</a:t>
            </a:r>
            <a:endParaRPr lang="en-US" altLang="ko-KR" sz="2000" dirty="0">
              <a:latin typeface="Verdana" pitchFamily="34" charset="0"/>
              <a:ea typeface="굴림" charset="-127"/>
            </a:endParaRPr>
          </a:p>
          <a:p>
            <a:pPr marL="0" indent="0">
              <a:lnSpc>
                <a:spcPct val="80000"/>
              </a:lnSpc>
              <a:buNone/>
            </a:pPr>
            <a:endParaRPr lang="en-US" alt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1333500" y="1704975"/>
            <a:ext cx="6705600" cy="3165475"/>
          </a:xfrm>
        </p:spPr>
        <p:txBody>
          <a:bodyPr/>
          <a:lstStyle/>
          <a:p>
            <a:pPr>
              <a:lnSpc>
                <a:spcPct val="80000"/>
              </a:lnSpc>
              <a:buNone/>
            </a:pPr>
            <a:endParaRPr lang="en-US" altLang="ko-KR" sz="1800" dirty="0" smtClean="0">
              <a:latin typeface="Verdana" pitchFamily="34" charset="0"/>
              <a:ea typeface="굴림" charset="-127"/>
            </a:endParaRPr>
          </a:p>
          <a:p>
            <a:pPr>
              <a:lnSpc>
                <a:spcPct val="80000"/>
              </a:lnSpc>
            </a:pPr>
            <a:endParaRPr lang="en-US" altLang="ko-KR" sz="1800" dirty="0">
              <a:latin typeface="Verdana" pitchFamily="34" charset="0"/>
              <a:ea typeface="굴림" charset="-127"/>
            </a:endParaRPr>
          </a:p>
        </p:txBody>
      </p:sp>
      <p:sp>
        <p:nvSpPr>
          <p:cNvPr id="17412" name="Rectangle 4"/>
          <p:cNvSpPr>
            <a:spLocks noGrp="1" noChangeArrowheads="1"/>
          </p:cNvSpPr>
          <p:nvPr>
            <p:ph type="title"/>
          </p:nvPr>
        </p:nvSpPr>
        <p:spPr>
          <a:xfrm>
            <a:off x="304800" y="0"/>
            <a:ext cx="8686800" cy="1333500"/>
          </a:xfrm>
        </p:spPr>
        <p:txBody>
          <a:bodyPr/>
          <a:lstStyle/>
          <a:p>
            <a:pPr algn="ctr"/>
            <a:r>
              <a:rPr lang="en-US" altLang="en-US" sz="3200" dirty="0" smtClean="0"/>
              <a:t>30-Yr Fixed Mortgage Rate Versus</a:t>
            </a:r>
            <a:br>
              <a:rPr lang="en-US" altLang="en-US" sz="3200" dirty="0" smtClean="0"/>
            </a:br>
            <a:r>
              <a:rPr lang="en-US" altLang="en-US" sz="3200" dirty="0" smtClean="0"/>
              <a:t> 10-Yr U. S. Treasury Rate </a:t>
            </a:r>
            <a:endParaRPr lang="ru-RU" altLang="en-US" sz="3200" dirty="0"/>
          </a:p>
        </p:txBody>
      </p:sp>
      <p:graphicFrame>
        <p:nvGraphicFramePr>
          <p:cNvPr id="4" name="Chart 3"/>
          <p:cNvGraphicFramePr/>
          <p:nvPr/>
        </p:nvGraphicFramePr>
        <p:xfrm>
          <a:off x="838200" y="1219200"/>
          <a:ext cx="7848600" cy="4876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a:xfrm>
            <a:off x="228600" y="0"/>
            <a:ext cx="8686800" cy="1104900"/>
          </a:xfrm>
        </p:spPr>
        <p:txBody>
          <a:bodyPr/>
          <a:lstStyle/>
          <a:p>
            <a:pPr algn="ctr"/>
            <a:r>
              <a:rPr lang="en-US" altLang="en-US" sz="3200" dirty="0" smtClean="0"/>
              <a:t>U.S. Unemployment Rate Versus</a:t>
            </a:r>
            <a:br>
              <a:rPr lang="en-US" altLang="en-US" sz="3200" dirty="0" smtClean="0"/>
            </a:br>
            <a:r>
              <a:rPr lang="en-US" altLang="en-US" sz="3200" dirty="0" smtClean="0"/>
              <a:t> 10-Yr U. S. Treasury Rate </a:t>
            </a:r>
            <a:endParaRPr lang="ru-RU" altLang="en-US" sz="3200" dirty="0"/>
          </a:p>
        </p:txBody>
      </p:sp>
      <p:graphicFrame>
        <p:nvGraphicFramePr>
          <p:cNvPr id="5" name="Chart 4"/>
          <p:cNvGraphicFramePr/>
          <p:nvPr/>
        </p:nvGraphicFramePr>
        <p:xfrm>
          <a:off x="1614488" y="1671636"/>
          <a:ext cx="6691312" cy="4652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a:xfrm>
            <a:off x="228600" y="0"/>
            <a:ext cx="8686800" cy="1104900"/>
          </a:xfrm>
        </p:spPr>
        <p:txBody>
          <a:bodyPr/>
          <a:lstStyle/>
          <a:p>
            <a:pPr algn="ctr"/>
            <a:r>
              <a:rPr lang="en-US" altLang="en-US" sz="3200" dirty="0" smtClean="0"/>
              <a:t>U. S. Unemployment Rate Versus</a:t>
            </a:r>
            <a:br>
              <a:rPr lang="en-US" altLang="en-US" sz="3200" dirty="0" smtClean="0"/>
            </a:br>
            <a:r>
              <a:rPr lang="en-US" altLang="en-US" sz="3200" dirty="0" smtClean="0"/>
              <a:t> 30-Yr Fixed Mortgage Rate</a:t>
            </a:r>
            <a:endParaRPr lang="ru-RU" altLang="en-US" sz="3200" dirty="0"/>
          </a:p>
        </p:txBody>
      </p:sp>
      <p:graphicFrame>
        <p:nvGraphicFramePr>
          <p:cNvPr id="4" name="Chart 3"/>
          <p:cNvGraphicFramePr/>
          <p:nvPr/>
        </p:nvGraphicFramePr>
        <p:xfrm>
          <a:off x="1143000" y="1143001"/>
          <a:ext cx="7391399" cy="5410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686800" cy="1485900"/>
          </a:xfrm>
        </p:spPr>
        <p:txBody>
          <a:bodyPr/>
          <a:lstStyle/>
          <a:p>
            <a:pPr algn="ctr"/>
            <a:r>
              <a:rPr lang="en-US" dirty="0" smtClean="0"/>
              <a:t>Pearson Correlation Between Variables (Jan 2007-July2012)</a:t>
            </a:r>
            <a:endParaRPr lang="en-US" dirty="0"/>
          </a:p>
        </p:txBody>
      </p:sp>
      <p:graphicFrame>
        <p:nvGraphicFramePr>
          <p:cNvPr id="4" name="Table 3"/>
          <p:cNvGraphicFramePr>
            <a:graphicFrameLocks noGrp="1"/>
          </p:cNvGraphicFramePr>
          <p:nvPr/>
        </p:nvGraphicFramePr>
        <p:xfrm>
          <a:off x="990600" y="2209800"/>
          <a:ext cx="7010400" cy="3809999"/>
        </p:xfrm>
        <a:graphic>
          <a:graphicData uri="http://schemas.openxmlformats.org/drawingml/2006/table">
            <a:tbl>
              <a:tblPr/>
              <a:tblGrid>
                <a:gridCol w="1479425"/>
                <a:gridCol w="1479425"/>
                <a:gridCol w="1365224"/>
                <a:gridCol w="1346191"/>
                <a:gridCol w="1340135"/>
              </a:tblGrid>
              <a:tr h="1039091">
                <a:tc>
                  <a:txBody>
                    <a:bodyPr/>
                    <a:lstStyle/>
                    <a:p>
                      <a:pPr marL="0" marR="0" algn="ctr">
                        <a:spcBef>
                          <a:spcPts val="0"/>
                        </a:spcBef>
                        <a:spcAft>
                          <a:spcPts val="0"/>
                        </a:spcAft>
                      </a:pPr>
                      <a:endParaRPr lang="en-US" sz="14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imes New Roman"/>
                          <a:ea typeface="Calibri"/>
                          <a:cs typeface="Times New Roman"/>
                        </a:rPr>
                        <a:t>Unemployment Rate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smtClean="0">
                          <a:latin typeface="Times New Roman"/>
                          <a:ea typeface="Calibri"/>
                          <a:cs typeface="Times New Roman"/>
                        </a:rPr>
                        <a:t>Case/Shiller-20 </a:t>
                      </a:r>
                      <a:r>
                        <a:rPr lang="en-US" sz="1400" dirty="0">
                          <a:latin typeface="Times New Roman"/>
                          <a:ea typeface="Calibri"/>
                          <a:cs typeface="Times New Roman"/>
                        </a:rPr>
                        <a:t>Index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imes New Roman"/>
                          <a:ea typeface="Calibri"/>
                          <a:cs typeface="Times New Roman"/>
                        </a:rPr>
                        <a:t>30-Yr Mortgage Rate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latin typeface="Times New Roman"/>
                          <a:ea typeface="Calibri"/>
                          <a:cs typeface="Times New Roman"/>
                        </a:rPr>
                        <a:t>10-Yr Treasury Rate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2727">
                <a:tc>
                  <a:txBody>
                    <a:bodyPr/>
                    <a:lstStyle/>
                    <a:p>
                      <a:pPr marL="0" marR="0" algn="ctr">
                        <a:spcBef>
                          <a:spcPts val="0"/>
                        </a:spcBef>
                        <a:spcAft>
                          <a:spcPts val="0"/>
                        </a:spcAft>
                      </a:pPr>
                      <a:r>
                        <a:rPr lang="en-US" sz="1400">
                          <a:latin typeface="Times New Roman"/>
                          <a:ea typeface="Calibri"/>
                          <a:cs typeface="Times New Roman"/>
                        </a:rPr>
                        <a:t>Unemployment Rate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Times New Roman"/>
                          <a:ea typeface="Calibri"/>
                          <a:cs typeface="Times New Roman"/>
                        </a:rPr>
                        <a:t>1.000000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latin typeface="Times New Roman"/>
                          <a:ea typeface="Calibri"/>
                          <a:cs typeface="Times New Roman"/>
                        </a:rPr>
                        <a:t>-</a:t>
                      </a:r>
                      <a:r>
                        <a:rPr lang="en-US" sz="1400" dirty="0" smtClean="0">
                          <a:latin typeface="Times New Roman"/>
                          <a:ea typeface="Calibri"/>
                          <a:cs typeface="Times New Roman"/>
                        </a:rPr>
                        <a:t>0.898014</a:t>
                      </a:r>
                      <a:endParaRPr lang="en-US" sz="14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latin typeface="Times New Roman"/>
                          <a:ea typeface="Calibri"/>
                          <a:cs typeface="Times New Roman"/>
                        </a:rPr>
                        <a:t>-0.784411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latin typeface="Times New Roman"/>
                          <a:ea typeface="Calibri"/>
                          <a:cs typeface="Times New Roman"/>
                        </a:rPr>
                        <a:t>-0.610855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2727">
                <a:tc>
                  <a:txBody>
                    <a:bodyPr/>
                    <a:lstStyle/>
                    <a:p>
                      <a:pPr marL="0" marR="0" algn="ctr">
                        <a:spcBef>
                          <a:spcPts val="0"/>
                        </a:spcBef>
                        <a:spcAft>
                          <a:spcPts val="0"/>
                        </a:spcAft>
                      </a:pPr>
                      <a:r>
                        <a:rPr lang="en-US" sz="1400">
                          <a:latin typeface="Times New Roman"/>
                          <a:ea typeface="Calibri"/>
                          <a:cs typeface="Times New Roman"/>
                        </a:rPr>
                        <a:t>Case/Shiller Index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Times New Roman"/>
                          <a:ea typeface="Calibri"/>
                          <a:cs typeface="Times New Roman"/>
                        </a:rPr>
                        <a:t>-0.898014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Times New Roman"/>
                          <a:ea typeface="Calibri"/>
                          <a:cs typeface="Times New Roman"/>
                        </a:rPr>
                        <a:t>1.000000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Times New Roman"/>
                          <a:ea typeface="Calibri"/>
                          <a:cs typeface="Times New Roman"/>
                        </a:rPr>
                        <a:t>0.816641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latin typeface="Times New Roman"/>
                          <a:ea typeface="Calibri"/>
                          <a:cs typeface="Times New Roman"/>
                        </a:rPr>
                        <a:t>0.797085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2727">
                <a:tc>
                  <a:txBody>
                    <a:bodyPr/>
                    <a:lstStyle/>
                    <a:p>
                      <a:pPr marL="0" marR="0" algn="ctr">
                        <a:spcBef>
                          <a:spcPts val="0"/>
                        </a:spcBef>
                        <a:spcAft>
                          <a:spcPts val="0"/>
                        </a:spcAft>
                      </a:pPr>
                      <a:r>
                        <a:rPr lang="en-US" sz="1400">
                          <a:latin typeface="Times New Roman"/>
                          <a:ea typeface="Calibri"/>
                          <a:cs typeface="Times New Roman"/>
                        </a:rPr>
                        <a:t>30-Yr Mortgage Rate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Times New Roman"/>
                          <a:ea typeface="Calibri"/>
                          <a:cs typeface="Times New Roman"/>
                        </a:rPr>
                        <a:t>-0.784411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Times New Roman"/>
                          <a:ea typeface="Calibri"/>
                          <a:cs typeface="Times New Roman"/>
                        </a:rPr>
                        <a:t>0.816641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Times New Roman"/>
                          <a:ea typeface="Calibri"/>
                          <a:cs typeface="Times New Roman"/>
                        </a:rPr>
                        <a:t>1.000000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latin typeface="Times New Roman"/>
                          <a:ea typeface="Calibri"/>
                          <a:cs typeface="Times New Roman"/>
                        </a:rPr>
                        <a:t>-0.784411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2727">
                <a:tc>
                  <a:txBody>
                    <a:bodyPr/>
                    <a:lstStyle/>
                    <a:p>
                      <a:pPr marL="0" marR="0" algn="ctr">
                        <a:spcBef>
                          <a:spcPts val="0"/>
                        </a:spcBef>
                        <a:spcAft>
                          <a:spcPts val="0"/>
                        </a:spcAft>
                      </a:pPr>
                      <a:r>
                        <a:rPr lang="en-US" sz="1400">
                          <a:latin typeface="Times New Roman"/>
                          <a:ea typeface="Calibri"/>
                          <a:cs typeface="Times New Roman"/>
                        </a:rPr>
                        <a:t>10-Yr Treasury Rate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Times New Roman"/>
                          <a:ea typeface="Calibri"/>
                          <a:cs typeface="Times New Roman"/>
                        </a:rPr>
                        <a:t>-0.610855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Times New Roman"/>
                          <a:ea typeface="Calibri"/>
                          <a:cs typeface="Times New Roman"/>
                        </a:rPr>
                        <a:t>0.797085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Times New Roman"/>
                          <a:ea typeface="Calibri"/>
                          <a:cs typeface="Times New Roman"/>
                        </a:rPr>
                        <a:t>-0.784411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latin typeface="Times New Roman"/>
                          <a:ea typeface="Calibri"/>
                          <a:cs typeface="Times New Roman"/>
                        </a:rPr>
                        <a:t>1.000000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TextBox 6"/>
          <p:cNvSpPr txBox="1"/>
          <p:nvPr/>
        </p:nvSpPr>
        <p:spPr>
          <a:xfrm>
            <a:off x="381000" y="0"/>
            <a:ext cx="8305800" cy="461665"/>
          </a:xfrm>
          <a:prstGeom prst="rect">
            <a:avLst/>
          </a:prstGeom>
          <a:noFill/>
        </p:spPr>
        <p:txBody>
          <a:bodyPr wrap="square" rtlCol="0">
            <a:spAutoFit/>
          </a:bodyPr>
          <a:lstStyle/>
          <a:p>
            <a:r>
              <a:rPr lang="en-US" dirty="0" smtClean="0"/>
              <a:t>Last Year’s Presentation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p:txBody>
          <a:bodyPr/>
          <a:lstStyle/>
          <a:p>
            <a:pPr algn="ctr"/>
            <a:r>
              <a:rPr lang="en-US" sz="2400" b="1" dirty="0" smtClean="0"/>
              <a:t>Robust Multiple Regression Using Huber's Method (C=1.345)</a:t>
            </a:r>
            <a:endParaRPr lang="ru-RU" altLang="en-US" sz="2400" dirty="0"/>
          </a:p>
        </p:txBody>
      </p:sp>
      <p:pic>
        <p:nvPicPr>
          <p:cNvPr id="33794" name="Picture 2"/>
          <p:cNvPicPr>
            <a:picLocks noGrp="1" noChangeAspect="1" noChangeArrowheads="1"/>
          </p:cNvPicPr>
          <p:nvPr>
            <p:ph idx="1"/>
          </p:nvPr>
        </p:nvPicPr>
        <p:blipFill>
          <a:blip r:embed="rId3" cstate="print"/>
          <a:srcRect/>
          <a:stretch>
            <a:fillRect/>
          </a:stretch>
        </p:blipFill>
        <p:spPr bwMode="auto">
          <a:xfrm>
            <a:off x="1676400" y="685800"/>
            <a:ext cx="7043737" cy="579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15" name="Rectangle 3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6114" name="Picture 3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85800" y="1219200"/>
            <a:ext cx="7841673" cy="609600"/>
          </a:xfrm>
          <a:prstGeom prst="rect">
            <a:avLst/>
          </a:prstGeom>
          <a:noFill/>
        </p:spPr>
      </p:pic>
      <p:sp>
        <p:nvSpPr>
          <p:cNvPr id="46116" name="Rectangle 36"/>
          <p:cNvSpPr>
            <a:spLocks noChangeArrowheads="1"/>
          </p:cNvSpPr>
          <p:nvPr/>
        </p:nvSpPr>
        <p:spPr bwMode="auto">
          <a:xfrm>
            <a:off x="0" y="6667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38" name="TextBox 37"/>
          <p:cNvSpPr txBox="1"/>
          <p:nvPr/>
        </p:nvSpPr>
        <p:spPr>
          <a:xfrm>
            <a:off x="533400" y="609600"/>
            <a:ext cx="8229600" cy="461665"/>
          </a:xfrm>
          <a:prstGeom prst="rect">
            <a:avLst/>
          </a:prstGeom>
          <a:noFill/>
        </p:spPr>
        <p:txBody>
          <a:bodyPr wrap="square" rtlCol="0">
            <a:spAutoFit/>
          </a:bodyPr>
          <a:lstStyle/>
          <a:p>
            <a:r>
              <a:rPr lang="en-US" sz="2000" b="1" dirty="0" smtClean="0"/>
              <a:t>The U. S. Unemployment rate may be estimated as follows</a:t>
            </a:r>
            <a:r>
              <a:rPr lang="en-US" b="1" dirty="0" smtClean="0"/>
              <a:t>:</a:t>
            </a:r>
            <a:endParaRPr lang="en-US" b="1" dirty="0"/>
          </a:p>
        </p:txBody>
      </p:sp>
      <p:sp>
        <p:nvSpPr>
          <p:cNvPr id="46133" name="Rectangle 5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6132" name="Picture 5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914400" y="1981200"/>
            <a:ext cx="228600" cy="314325"/>
          </a:xfrm>
          <a:prstGeom prst="rect">
            <a:avLst/>
          </a:prstGeom>
          <a:noFill/>
        </p:spPr>
      </p:pic>
      <p:sp>
        <p:nvSpPr>
          <p:cNvPr id="46135" name="Rectangle 5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6134" name="Picture 5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143000" y="2438400"/>
            <a:ext cx="228600" cy="314325"/>
          </a:xfrm>
          <a:prstGeom prst="rect">
            <a:avLst/>
          </a:prstGeom>
          <a:noFill/>
        </p:spPr>
      </p:pic>
      <p:sp>
        <p:nvSpPr>
          <p:cNvPr id="46137" name="Rectangle 5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6136" name="Picture 5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295400" y="2895600"/>
            <a:ext cx="219075" cy="321310"/>
          </a:xfrm>
          <a:prstGeom prst="rect">
            <a:avLst/>
          </a:prstGeom>
          <a:noFill/>
        </p:spPr>
      </p:pic>
      <p:sp>
        <p:nvSpPr>
          <p:cNvPr id="46139" name="Rectangle 5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6138" name="Picture 58"/>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524000" y="3276600"/>
            <a:ext cx="228600" cy="314325"/>
          </a:xfrm>
          <a:prstGeom prst="rect">
            <a:avLst/>
          </a:prstGeom>
          <a:noFill/>
        </p:spPr>
      </p:pic>
      <p:sp>
        <p:nvSpPr>
          <p:cNvPr id="46141" name="Rectangle 6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6140" name="Picture 60"/>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752600" y="3581400"/>
            <a:ext cx="228600" cy="314325"/>
          </a:xfrm>
          <a:prstGeom prst="rect">
            <a:avLst/>
          </a:prstGeom>
          <a:noFill/>
        </p:spPr>
      </p:pic>
      <p:sp>
        <p:nvSpPr>
          <p:cNvPr id="46143" name="Rectangle 6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6142" name="Picture 62"/>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1981200" y="4038600"/>
            <a:ext cx="228600" cy="314325"/>
          </a:xfrm>
          <a:prstGeom prst="rect">
            <a:avLst/>
          </a:prstGeom>
          <a:noFill/>
        </p:spPr>
      </p:pic>
      <p:sp>
        <p:nvSpPr>
          <p:cNvPr id="46145" name="Rectangle 6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6144" name="Picture 64"/>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2514600" y="5029200"/>
            <a:ext cx="152400" cy="419100"/>
          </a:xfrm>
          <a:prstGeom prst="rect">
            <a:avLst/>
          </a:prstGeom>
          <a:noFill/>
        </p:spPr>
      </p:pic>
      <p:sp>
        <p:nvSpPr>
          <p:cNvPr id="83" name="TextBox 82"/>
          <p:cNvSpPr txBox="1"/>
          <p:nvPr/>
        </p:nvSpPr>
        <p:spPr>
          <a:xfrm>
            <a:off x="1447800" y="1981200"/>
            <a:ext cx="6324600" cy="338554"/>
          </a:xfrm>
          <a:prstGeom prst="rect">
            <a:avLst/>
          </a:prstGeom>
          <a:noFill/>
        </p:spPr>
        <p:txBody>
          <a:bodyPr wrap="square" rtlCol="0">
            <a:spAutoFit/>
          </a:bodyPr>
          <a:lstStyle/>
          <a:p>
            <a:r>
              <a:rPr lang="en-US" sz="1600" dirty="0"/>
              <a:t>equals the Y intercept at x=0 or </a:t>
            </a:r>
            <a:r>
              <a:rPr lang="en-US" sz="1600" dirty="0" smtClean="0"/>
              <a:t>24.19</a:t>
            </a:r>
            <a:endParaRPr lang="en-US" sz="1600" dirty="0"/>
          </a:p>
        </p:txBody>
      </p:sp>
      <p:sp>
        <p:nvSpPr>
          <p:cNvPr id="84" name="TextBox 83"/>
          <p:cNvSpPr txBox="1"/>
          <p:nvPr/>
        </p:nvSpPr>
        <p:spPr>
          <a:xfrm>
            <a:off x="1676400" y="2438400"/>
            <a:ext cx="6172200" cy="338554"/>
          </a:xfrm>
          <a:prstGeom prst="rect">
            <a:avLst/>
          </a:prstGeom>
          <a:noFill/>
        </p:spPr>
        <p:txBody>
          <a:bodyPr wrap="square" rtlCol="0">
            <a:spAutoFit/>
          </a:bodyPr>
          <a:lstStyle/>
          <a:p>
            <a:r>
              <a:rPr lang="en-US" sz="1600" dirty="0"/>
              <a:t>equals 1.99 or coefficient of the 10-Year U. S. Treasury Rate</a:t>
            </a:r>
          </a:p>
        </p:txBody>
      </p:sp>
      <p:sp>
        <p:nvSpPr>
          <p:cNvPr id="85" name="TextBox 84"/>
          <p:cNvSpPr txBox="1"/>
          <p:nvPr/>
        </p:nvSpPr>
        <p:spPr>
          <a:xfrm>
            <a:off x="1828800" y="2819400"/>
            <a:ext cx="6629400" cy="338554"/>
          </a:xfrm>
          <a:prstGeom prst="rect">
            <a:avLst/>
          </a:prstGeom>
          <a:noFill/>
        </p:spPr>
        <p:txBody>
          <a:bodyPr wrap="square" rtlCol="0">
            <a:spAutoFit/>
          </a:bodyPr>
          <a:lstStyle/>
          <a:p>
            <a:r>
              <a:rPr lang="en-US" sz="1600" dirty="0"/>
              <a:t>equals 10-Year U.S. Treasury rate </a:t>
            </a:r>
          </a:p>
        </p:txBody>
      </p:sp>
      <p:sp>
        <p:nvSpPr>
          <p:cNvPr id="86" name="TextBox 85"/>
          <p:cNvSpPr txBox="1"/>
          <p:nvPr/>
        </p:nvSpPr>
        <p:spPr>
          <a:xfrm>
            <a:off x="2057400" y="3200400"/>
            <a:ext cx="6324600" cy="338554"/>
          </a:xfrm>
          <a:prstGeom prst="rect">
            <a:avLst/>
          </a:prstGeom>
          <a:noFill/>
        </p:spPr>
        <p:txBody>
          <a:bodyPr wrap="square" rtlCol="0">
            <a:spAutoFit/>
          </a:bodyPr>
          <a:lstStyle/>
          <a:p>
            <a:r>
              <a:rPr lang="en-US" sz="1600" dirty="0"/>
              <a:t>equals (-</a:t>
            </a:r>
            <a:r>
              <a:rPr lang="en-US" sz="1600" dirty="0" smtClean="0"/>
              <a:t>0.89) </a:t>
            </a:r>
            <a:r>
              <a:rPr lang="en-US" sz="1600" dirty="0"/>
              <a:t>or coefficient of the Case/</a:t>
            </a:r>
            <a:r>
              <a:rPr lang="en-US" sz="1600" dirty="0" err="1"/>
              <a:t>Shiller</a:t>
            </a:r>
            <a:r>
              <a:rPr lang="en-US" sz="1600" dirty="0"/>
              <a:t> housing index</a:t>
            </a:r>
          </a:p>
        </p:txBody>
      </p:sp>
      <p:sp>
        <p:nvSpPr>
          <p:cNvPr id="87" name="TextBox 86"/>
          <p:cNvSpPr txBox="1"/>
          <p:nvPr/>
        </p:nvSpPr>
        <p:spPr>
          <a:xfrm>
            <a:off x="2209800" y="3581400"/>
            <a:ext cx="5791200" cy="338554"/>
          </a:xfrm>
          <a:prstGeom prst="rect">
            <a:avLst/>
          </a:prstGeom>
          <a:noFill/>
        </p:spPr>
        <p:txBody>
          <a:bodyPr wrap="square" rtlCol="0">
            <a:spAutoFit/>
          </a:bodyPr>
          <a:lstStyle/>
          <a:p>
            <a:r>
              <a:rPr lang="en-US" sz="1600" dirty="0"/>
              <a:t>equals the Case/</a:t>
            </a:r>
            <a:r>
              <a:rPr lang="en-US" sz="1600" dirty="0" err="1"/>
              <a:t>Shiller</a:t>
            </a:r>
            <a:r>
              <a:rPr lang="en-US" sz="1600" dirty="0"/>
              <a:t> housing </a:t>
            </a:r>
            <a:r>
              <a:rPr lang="en-US" sz="1600" dirty="0" smtClean="0"/>
              <a:t>20 index</a:t>
            </a:r>
            <a:endParaRPr lang="en-US" sz="1600" dirty="0"/>
          </a:p>
        </p:txBody>
      </p:sp>
      <p:sp>
        <p:nvSpPr>
          <p:cNvPr id="88" name="TextBox 87"/>
          <p:cNvSpPr txBox="1"/>
          <p:nvPr/>
        </p:nvSpPr>
        <p:spPr>
          <a:xfrm>
            <a:off x="2438400" y="3962400"/>
            <a:ext cx="6019800" cy="584775"/>
          </a:xfrm>
          <a:prstGeom prst="rect">
            <a:avLst/>
          </a:prstGeom>
          <a:noFill/>
        </p:spPr>
        <p:txBody>
          <a:bodyPr wrap="square" rtlCol="0">
            <a:spAutoFit/>
          </a:bodyPr>
          <a:lstStyle/>
          <a:p>
            <a:r>
              <a:rPr lang="en-US" sz="1600" dirty="0"/>
              <a:t>equals (-</a:t>
            </a:r>
            <a:r>
              <a:rPr lang="en-US" sz="1600" dirty="0" smtClean="0"/>
              <a:t>1.79) </a:t>
            </a:r>
            <a:r>
              <a:rPr lang="en-US" sz="1600" dirty="0"/>
              <a:t>or coefficient of the 30-Year </a:t>
            </a:r>
            <a:r>
              <a:rPr lang="en-US" sz="1600" dirty="0" err="1"/>
              <a:t>Freddiemac</a:t>
            </a:r>
            <a:r>
              <a:rPr lang="en-US" sz="1600" dirty="0"/>
              <a:t> </a:t>
            </a:r>
            <a:r>
              <a:rPr lang="en-US" sz="1600" dirty="0" err="1"/>
              <a:t>pmms</a:t>
            </a:r>
            <a:r>
              <a:rPr lang="en-US" sz="1600" dirty="0"/>
              <a:t> mortgage rate</a:t>
            </a:r>
          </a:p>
        </p:txBody>
      </p:sp>
      <p:sp>
        <p:nvSpPr>
          <p:cNvPr id="46161" name="Rectangle 8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6160" name="Picture 80"/>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a:off x="2209800" y="4648200"/>
            <a:ext cx="228600" cy="314325"/>
          </a:xfrm>
          <a:prstGeom prst="rect">
            <a:avLst/>
          </a:prstGeom>
          <a:noFill/>
        </p:spPr>
      </p:pic>
      <p:sp>
        <p:nvSpPr>
          <p:cNvPr id="91" name="TextBox 90"/>
          <p:cNvSpPr txBox="1"/>
          <p:nvPr/>
        </p:nvSpPr>
        <p:spPr>
          <a:xfrm>
            <a:off x="2743200" y="4572000"/>
            <a:ext cx="5257800" cy="338554"/>
          </a:xfrm>
          <a:prstGeom prst="rect">
            <a:avLst/>
          </a:prstGeom>
          <a:noFill/>
        </p:spPr>
        <p:txBody>
          <a:bodyPr wrap="square" rtlCol="0">
            <a:spAutoFit/>
          </a:bodyPr>
          <a:lstStyle/>
          <a:p>
            <a:r>
              <a:rPr lang="en-US" sz="1600" dirty="0"/>
              <a:t>equals the 30-Year </a:t>
            </a:r>
            <a:r>
              <a:rPr lang="en-US" sz="1600" dirty="0" err="1"/>
              <a:t>Freddiemac</a:t>
            </a:r>
            <a:r>
              <a:rPr lang="en-US" sz="1600" dirty="0"/>
              <a:t> </a:t>
            </a:r>
            <a:r>
              <a:rPr lang="en-US" sz="1600" dirty="0" err="1"/>
              <a:t>pmms</a:t>
            </a:r>
            <a:r>
              <a:rPr lang="en-US" sz="1600" dirty="0"/>
              <a:t> mortgage rate</a:t>
            </a:r>
          </a:p>
        </p:txBody>
      </p:sp>
      <p:sp>
        <p:nvSpPr>
          <p:cNvPr id="92" name="TextBox 91"/>
          <p:cNvSpPr txBox="1"/>
          <p:nvPr/>
        </p:nvSpPr>
        <p:spPr>
          <a:xfrm>
            <a:off x="2895600" y="5029200"/>
            <a:ext cx="4876800" cy="338554"/>
          </a:xfrm>
          <a:prstGeom prst="rect">
            <a:avLst/>
          </a:prstGeom>
          <a:noFill/>
        </p:spPr>
        <p:txBody>
          <a:bodyPr wrap="square" rtlCol="0">
            <a:spAutoFit/>
          </a:bodyPr>
          <a:lstStyle/>
          <a:p>
            <a:r>
              <a:rPr lang="en-US" sz="1600" dirty="0"/>
              <a:t>equals the estimated error </a:t>
            </a:r>
          </a:p>
        </p:txBody>
      </p:sp>
      <p:sp>
        <p:nvSpPr>
          <p:cNvPr id="46163" name="Rectangle 83"/>
          <p:cNvSpPr>
            <a:spLocks noChangeArrowheads="1"/>
          </p:cNvSpPr>
          <p:nvPr/>
        </p:nvSpPr>
        <p:spPr bwMode="auto">
          <a:xfrm>
            <a:off x="1219200" y="5594121"/>
            <a:ext cx="7391400"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Estimated Model using NCSS Huber’s robust</a:t>
            </a:r>
            <a:r>
              <a:rPr kumimoji="0" lang="en-US" sz="1400" b="1" i="0" u="none" strike="noStrike" cap="none" normalizeH="0" dirty="0" smtClean="0">
                <a:ln>
                  <a:noFill/>
                </a:ln>
                <a:solidFill>
                  <a:schemeClr val="tx1"/>
                </a:solidFill>
                <a:effectLst/>
                <a:latin typeface="Arial" pitchFamily="34" charset="0"/>
                <a:ea typeface="Calibri" pitchFamily="34" charset="0"/>
                <a:cs typeface="Times New Roman" pitchFamily="18" charset="0"/>
              </a:rPr>
              <a:t> multiple regression </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a:t>
            </a:r>
            <a:endParaRPr kumimoji="0" lang="en-US" sz="1400" b="1" i="0" u="none" strike="noStrike" cap="none" normalizeH="0" baseline="0" dirty="0" smtClean="0">
              <a:ln>
                <a:noFill/>
              </a:ln>
              <a:solidFill>
                <a:schemeClr val="tx1"/>
              </a:solidFill>
              <a:effectLst/>
              <a:latin typeface="Arial" pitchFamily="34" charset="0"/>
            </a:endParaRPr>
          </a:p>
          <a:p>
            <a:pPr lvl="0" algn="l" eaLnBrk="0" hangingPunct="0"/>
            <a:r>
              <a:rPr lang="en-US" sz="1400" dirty="0" smtClean="0"/>
              <a:t>24.1876134233569+ 1.98592794119342*C2 10-yr </a:t>
            </a:r>
            <a:r>
              <a:rPr lang="en-US" sz="1400" dirty="0" err="1" smtClean="0"/>
              <a:t>Treas</a:t>
            </a:r>
            <a:r>
              <a:rPr lang="en-US" sz="1400" dirty="0" smtClean="0"/>
              <a:t> Rate-0.0885649861419363*C4 U.S. C/S House 20Index-1.79111500054144*C3 30-yr Mort Rate</a:t>
            </a:r>
            <a:endParaRPr kumimoji="0" lang="en-US" sz="1400" b="1"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75" y="38100"/>
            <a:ext cx="8686800" cy="800100"/>
          </a:xfrm>
        </p:spPr>
        <p:txBody>
          <a:bodyPr/>
          <a:lstStyle/>
          <a:p>
            <a:r>
              <a:rPr lang="en-US" sz="2400" b="1" dirty="0" smtClean="0"/>
              <a:t>Table 2. Analysis of Predictive Model (Aug 2012-Jul 2013)</a:t>
            </a:r>
            <a:r>
              <a:rPr lang="en-US" sz="2400" dirty="0" smtClean="0"/>
              <a:t> </a:t>
            </a:r>
            <a:endParaRPr lang="en-US" sz="2400" dirty="0"/>
          </a:p>
        </p:txBody>
      </p:sp>
      <p:graphicFrame>
        <p:nvGraphicFramePr>
          <p:cNvPr id="4" name="Content Placeholder 3"/>
          <p:cNvGraphicFramePr>
            <a:graphicFrameLocks noGrp="1"/>
          </p:cNvGraphicFramePr>
          <p:nvPr>
            <p:ph idx="1"/>
          </p:nvPr>
        </p:nvGraphicFramePr>
        <p:xfrm>
          <a:off x="990599" y="1219198"/>
          <a:ext cx="7696200" cy="4571994"/>
        </p:xfrm>
        <a:graphic>
          <a:graphicData uri="http://schemas.openxmlformats.org/drawingml/2006/table">
            <a:tbl>
              <a:tblPr/>
              <a:tblGrid>
                <a:gridCol w="935740"/>
                <a:gridCol w="904198"/>
                <a:gridCol w="1219617"/>
                <a:gridCol w="1114477"/>
                <a:gridCol w="977796"/>
                <a:gridCol w="998823"/>
                <a:gridCol w="735976"/>
                <a:gridCol w="809573"/>
              </a:tblGrid>
              <a:tr h="229274">
                <a:tc gridSpan="8">
                  <a:txBody>
                    <a:bodyPr/>
                    <a:lstStyle/>
                    <a:p>
                      <a:pPr algn="ctr" fontAlgn="b"/>
                      <a:r>
                        <a:rPr lang="en-US" sz="1000" b="0" i="0" u="none" strike="noStrike" dirty="0">
                          <a:latin typeface="Arial"/>
                        </a:rPr>
                        <a:t>Analysis of an Unemployment Rate Predictive Model by Ray M. Valadez-2013</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9274">
                <a:tc gridSpan="8">
                  <a:txBody>
                    <a:bodyPr/>
                    <a:lstStyle/>
                    <a:p>
                      <a:pPr algn="ctr" fontAlgn="b"/>
                      <a:r>
                        <a:rPr lang="en-US" sz="1000" b="0" i="0" u="none" strike="noStrike">
                          <a:latin typeface="Arial"/>
                        </a:rPr>
                        <a:t>unemployment rate = 24.188 + (1.99 X 10-yr treas) - (1.79 X 30-yr mort rate) - (.089 X c/s 20 index)</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45062">
                <a:tc>
                  <a:txBody>
                    <a:bodyPr/>
                    <a:lstStyle/>
                    <a:p>
                      <a:pPr algn="ctr" fontAlgn="b"/>
                      <a:r>
                        <a:rPr lang="en-US" sz="1000" b="0" i="0" u="none" strike="noStrike">
                          <a:latin typeface="Arial"/>
                        </a:rPr>
                        <a:t>Y intercept</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10-yr treasury</a:t>
                      </a:r>
                    </a:p>
                  </a:txBody>
                  <a:tcPr marL="9525" marR="9525" marT="9525" marB="0" anchor="b">
                    <a:lnL>
                      <a:noFill/>
                    </a:lnL>
                    <a:lnR>
                      <a:noFill/>
                    </a:lnR>
                    <a:lnT>
                      <a:noFill/>
                    </a:lnT>
                    <a:lnB>
                      <a:noFill/>
                    </a:lnB>
                  </a:tcPr>
                </a:tc>
                <a:tc>
                  <a:txBody>
                    <a:bodyPr/>
                    <a:lstStyle/>
                    <a:p>
                      <a:pPr algn="ctr" fontAlgn="b"/>
                      <a:r>
                        <a:rPr lang="en-US" sz="1000" b="0" i="0" u="none" strike="noStrike">
                          <a:solidFill>
                            <a:srgbClr val="000000"/>
                          </a:solidFill>
                          <a:latin typeface="Arial"/>
                        </a:rPr>
                        <a:t>C/S House 20-Index</a:t>
                      </a:r>
                    </a:p>
                  </a:txBody>
                  <a:tcPr marL="9525" marR="9525" marT="9525" marB="0" anchor="b">
                    <a:lnL>
                      <a:noFill/>
                    </a:lnL>
                    <a:lnR>
                      <a:noFill/>
                    </a:lnR>
                    <a:lnT>
                      <a:noFill/>
                    </a:lnT>
                    <a:lnB>
                      <a:noFill/>
                    </a:lnB>
                  </a:tcPr>
                </a:tc>
                <a:tc>
                  <a:txBody>
                    <a:bodyPr/>
                    <a:lstStyle/>
                    <a:p>
                      <a:pPr algn="ctr" fontAlgn="b"/>
                      <a:r>
                        <a:rPr lang="en-US" sz="1000" b="0" i="0" u="none" strike="noStrike">
                          <a:solidFill>
                            <a:srgbClr val="000000"/>
                          </a:solidFill>
                          <a:latin typeface="Arial"/>
                        </a:rPr>
                        <a:t>30-Yr Mortg-Rate</a:t>
                      </a:r>
                    </a:p>
                  </a:txBody>
                  <a:tcPr marL="9525" marR="9525" marT="9525" marB="0" anchor="b">
                    <a:lnL>
                      <a:noFill/>
                    </a:lnL>
                    <a:lnR>
                      <a:noFill/>
                    </a:lnR>
                    <a:lnT>
                      <a:noFill/>
                    </a:lnT>
                    <a:lnB>
                      <a:noFill/>
                    </a:lnB>
                  </a:tcPr>
                </a:tc>
                <a:tc>
                  <a:txBody>
                    <a:bodyPr/>
                    <a:lstStyle/>
                    <a:p>
                      <a:pPr algn="ctr" fontAlgn="b"/>
                      <a:r>
                        <a:rPr lang="en-US" sz="1000" b="0" i="0" u="none" strike="noStrike" dirty="0" err="1">
                          <a:latin typeface="Arial"/>
                        </a:rPr>
                        <a:t>Unemploy</a:t>
                      </a:r>
                      <a:r>
                        <a:rPr lang="en-US" sz="1000" b="0" i="0" u="none" strike="noStrike" dirty="0">
                          <a:latin typeface="Arial"/>
                        </a:rPr>
                        <a:t> Rate</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Unemploy Rate</a:t>
                      </a:r>
                    </a:p>
                  </a:txBody>
                  <a:tcPr marL="9525" marR="9525" marT="9525" marB="0" anchor="b">
                    <a:lnL>
                      <a:noFill/>
                    </a:lnL>
                    <a:lnR>
                      <a:noFill/>
                    </a:lnR>
                    <a:lnT>
                      <a:noFill/>
                    </a:lnT>
                    <a:lnB>
                      <a:noFill/>
                    </a:lnB>
                  </a:tcPr>
                </a:tc>
                <a:tc>
                  <a:txBody>
                    <a:bodyPr/>
                    <a:lstStyle/>
                    <a:p>
                      <a:pPr algn="ctr" fontAlgn="b"/>
                      <a:endParaRPr lang="en-US" sz="1000" b="0" i="0" u="none" strike="noStrike">
                        <a:latin typeface="Arial"/>
                      </a:endParaRPr>
                    </a:p>
                  </a:txBody>
                  <a:tcPr marL="9525" marR="9525" marT="9525" marB="0" anchor="b">
                    <a:lnL>
                      <a:noFill/>
                    </a:lnL>
                    <a:lnR>
                      <a:noFill/>
                    </a:lnR>
                    <a:lnT>
                      <a:noFill/>
                    </a:lnT>
                    <a:lnB>
                      <a:noFill/>
                    </a:lnB>
                  </a:tcPr>
                </a:tc>
                <a:tc>
                  <a:txBody>
                    <a:bodyPr/>
                    <a:lstStyle/>
                    <a:p>
                      <a:pPr algn="ctr" fontAlgn="b"/>
                      <a:endParaRPr lang="en-US" sz="1000" b="0" i="0" u="none" strike="noStrike" dirty="0">
                        <a:latin typeface="Arial"/>
                      </a:endParaRPr>
                    </a:p>
                  </a:txBody>
                  <a:tcPr marL="9525" marR="9525" marT="9525" marB="0" anchor="b">
                    <a:lnL>
                      <a:noFill/>
                    </a:lnL>
                    <a:lnR>
                      <a:noFill/>
                    </a:lnR>
                    <a:lnT>
                      <a:noFill/>
                    </a:lnT>
                    <a:lnB>
                      <a:noFill/>
                    </a:lnB>
                  </a:tcPr>
                </a:tc>
              </a:tr>
              <a:tr h="229274">
                <a:tc>
                  <a:txBody>
                    <a:bodyPr/>
                    <a:lstStyle/>
                    <a:p>
                      <a:pPr algn="ctr" fontAlgn="b"/>
                      <a:r>
                        <a:rPr lang="en-US" sz="1000" b="0" i="0" u="none" strike="noStrike">
                          <a:latin typeface="Arial"/>
                        </a:rPr>
                        <a:t>24.18761342</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1.985927941</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-0.088564986</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-1.791115001</a:t>
                      </a:r>
                    </a:p>
                  </a:txBody>
                  <a:tcPr marL="9525" marR="9525" marT="9525" marB="0" anchor="b">
                    <a:lnL>
                      <a:noFill/>
                    </a:lnL>
                    <a:lnR>
                      <a:noFill/>
                    </a:lnR>
                    <a:lnT>
                      <a:noFill/>
                    </a:lnT>
                    <a:lnB>
                      <a:noFill/>
                    </a:lnB>
                  </a:tcPr>
                </a:tc>
                <a:tc>
                  <a:txBody>
                    <a:bodyPr/>
                    <a:lstStyle/>
                    <a:p>
                      <a:pPr algn="ctr" fontAlgn="b"/>
                      <a:r>
                        <a:rPr lang="en-US" sz="1000" b="0" i="0" u="none" strike="noStrike" dirty="0">
                          <a:latin typeface="Arial"/>
                        </a:rPr>
                        <a:t>Actual</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Predicted</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difference</a:t>
                      </a:r>
                    </a:p>
                  </a:txBody>
                  <a:tcPr marL="9525" marR="9525" marT="9525" marB="0" anchor="b">
                    <a:lnL>
                      <a:noFill/>
                    </a:lnL>
                    <a:lnR>
                      <a:noFill/>
                    </a:lnR>
                    <a:lnT>
                      <a:noFill/>
                    </a:lnT>
                    <a:lnB>
                      <a:noFill/>
                    </a:lnB>
                  </a:tcPr>
                </a:tc>
                <a:tc>
                  <a:txBody>
                    <a:bodyPr/>
                    <a:lstStyle/>
                    <a:p>
                      <a:pPr algn="ctr" fontAlgn="b"/>
                      <a:r>
                        <a:rPr lang="en-US" sz="1000" b="0" i="0" u="none" strike="noStrike" dirty="0">
                          <a:latin typeface="Arial"/>
                        </a:rPr>
                        <a:t>% difference</a:t>
                      </a:r>
                    </a:p>
                  </a:txBody>
                  <a:tcPr marL="9525" marR="9525" marT="9525" marB="0" anchor="b">
                    <a:lnL>
                      <a:noFill/>
                    </a:lnL>
                    <a:lnR>
                      <a:noFill/>
                    </a:lnR>
                    <a:lnT>
                      <a:noFill/>
                    </a:lnT>
                    <a:lnB>
                      <a:noFill/>
                    </a:lnB>
                  </a:tcPr>
                </a:tc>
              </a:tr>
              <a:tr h="229274">
                <a:tc>
                  <a:txBody>
                    <a:bodyPr/>
                    <a:lstStyle/>
                    <a:p>
                      <a:pPr algn="l" fontAlgn="b"/>
                      <a:endParaRPr lang="en-US" sz="1000" b="0" i="0" u="none" strike="noStrike">
                        <a:latin typeface="Arial"/>
                      </a:endParaRPr>
                    </a:p>
                  </a:txBody>
                  <a:tcPr marL="9525" marR="9525" marT="9525" marB="0" anchor="b">
                    <a:lnL>
                      <a:noFill/>
                    </a:lnL>
                    <a:lnR>
                      <a:noFill/>
                    </a:lnR>
                    <a:lnT>
                      <a:noFill/>
                    </a:lnT>
                    <a:lnB>
                      <a:noFill/>
                    </a:lnB>
                  </a:tcPr>
                </a:tc>
                <a:tc>
                  <a:txBody>
                    <a:bodyPr/>
                    <a:lstStyle/>
                    <a:p>
                      <a:pPr algn="l" fontAlgn="b"/>
                      <a:endParaRPr lang="en-US" sz="1000" b="0" i="0" u="none" strike="noStrike">
                        <a:latin typeface="Arial"/>
                      </a:endParaRPr>
                    </a:p>
                  </a:txBody>
                  <a:tcPr marL="9525" marR="9525" marT="9525" marB="0" anchor="b">
                    <a:lnL>
                      <a:noFill/>
                    </a:lnL>
                    <a:lnR>
                      <a:noFill/>
                    </a:lnR>
                    <a:lnT>
                      <a:noFill/>
                    </a:lnT>
                    <a:lnB>
                      <a:noFill/>
                    </a:lnB>
                  </a:tcPr>
                </a:tc>
                <a:tc>
                  <a:txBody>
                    <a:bodyPr/>
                    <a:lstStyle/>
                    <a:p>
                      <a:pPr algn="l" fontAlgn="b"/>
                      <a:endParaRPr lang="en-US" sz="1000" b="0" i="0" u="none" strike="noStrike">
                        <a:latin typeface="Arial"/>
                      </a:endParaRPr>
                    </a:p>
                  </a:txBody>
                  <a:tcPr marL="9525" marR="9525" marT="9525" marB="0" anchor="b">
                    <a:lnL>
                      <a:noFill/>
                    </a:lnL>
                    <a:lnR>
                      <a:noFill/>
                    </a:lnR>
                    <a:lnT>
                      <a:noFill/>
                    </a:lnT>
                    <a:lnB>
                      <a:noFill/>
                    </a:lnB>
                  </a:tcPr>
                </a:tc>
                <a:tc>
                  <a:txBody>
                    <a:bodyPr/>
                    <a:lstStyle/>
                    <a:p>
                      <a:pPr algn="l" fontAlgn="b"/>
                      <a:endParaRPr lang="en-US" sz="1000" b="0" i="0" u="none" strike="noStrike">
                        <a:latin typeface="Arial"/>
                      </a:endParaRPr>
                    </a:p>
                  </a:txBody>
                  <a:tcPr marL="9525" marR="9525" marT="9525" marB="0" anchor="b">
                    <a:lnL>
                      <a:noFill/>
                    </a:lnL>
                    <a:lnR>
                      <a:noFill/>
                    </a:lnR>
                    <a:lnT>
                      <a:noFill/>
                    </a:lnT>
                    <a:lnB>
                      <a:noFill/>
                    </a:lnB>
                  </a:tcPr>
                </a:tc>
                <a:tc>
                  <a:txBody>
                    <a:bodyPr/>
                    <a:lstStyle/>
                    <a:p>
                      <a:pPr algn="l" fontAlgn="b"/>
                      <a:endParaRPr lang="en-US" sz="1000" b="0" i="0" u="none" strike="noStrike" dirty="0">
                        <a:latin typeface="Arial"/>
                      </a:endParaRPr>
                    </a:p>
                  </a:txBody>
                  <a:tcPr marL="9525" marR="9525" marT="9525" marB="0" anchor="b">
                    <a:lnL>
                      <a:noFill/>
                    </a:lnL>
                    <a:lnR>
                      <a:noFill/>
                    </a:lnR>
                    <a:lnT>
                      <a:noFill/>
                    </a:lnT>
                    <a:lnB>
                      <a:noFill/>
                    </a:lnB>
                  </a:tcPr>
                </a:tc>
                <a:tc>
                  <a:txBody>
                    <a:bodyPr/>
                    <a:lstStyle/>
                    <a:p>
                      <a:pPr algn="l" fontAlgn="b"/>
                      <a:endParaRPr lang="en-US" sz="1000" b="0" i="0" u="none" strike="noStrike">
                        <a:latin typeface="Arial"/>
                      </a:endParaRPr>
                    </a:p>
                  </a:txBody>
                  <a:tcPr marL="9525" marR="9525" marT="9525" marB="0" anchor="b">
                    <a:lnL>
                      <a:noFill/>
                    </a:lnL>
                    <a:lnR>
                      <a:noFill/>
                    </a:lnR>
                    <a:lnT>
                      <a:noFill/>
                    </a:lnT>
                    <a:lnB>
                      <a:noFill/>
                    </a:lnB>
                  </a:tcPr>
                </a:tc>
                <a:tc>
                  <a:txBody>
                    <a:bodyPr/>
                    <a:lstStyle/>
                    <a:p>
                      <a:pPr algn="l" fontAlgn="b"/>
                      <a:endParaRPr lang="en-US" sz="1000" b="0" i="0" u="none" strike="noStrike">
                        <a:latin typeface="Arial"/>
                      </a:endParaRPr>
                    </a:p>
                  </a:txBody>
                  <a:tcPr marL="9525" marR="9525" marT="9525" marB="0" anchor="b">
                    <a:lnL>
                      <a:noFill/>
                    </a:lnL>
                    <a:lnR>
                      <a:noFill/>
                    </a:lnR>
                    <a:lnT>
                      <a:noFill/>
                    </a:lnT>
                    <a:lnB>
                      <a:noFill/>
                    </a:lnB>
                  </a:tcPr>
                </a:tc>
                <a:tc>
                  <a:txBody>
                    <a:bodyPr/>
                    <a:lstStyle/>
                    <a:p>
                      <a:pPr algn="l" fontAlgn="b"/>
                      <a:endParaRPr lang="en-US" sz="1000" b="0" i="0" u="none" strike="noStrike">
                        <a:latin typeface="Arial"/>
                      </a:endParaRPr>
                    </a:p>
                  </a:txBody>
                  <a:tcPr marL="9525" marR="9525" marT="9525" marB="0" anchor="b">
                    <a:lnL>
                      <a:noFill/>
                    </a:lnL>
                    <a:lnR>
                      <a:noFill/>
                    </a:lnR>
                    <a:lnT>
                      <a:noFill/>
                    </a:lnT>
                    <a:lnB>
                      <a:noFill/>
                    </a:lnB>
                  </a:tcPr>
                </a:tc>
              </a:tr>
              <a:tr h="229274">
                <a:tc>
                  <a:txBody>
                    <a:bodyPr/>
                    <a:lstStyle/>
                    <a:p>
                      <a:pPr algn="l" fontAlgn="b"/>
                      <a:r>
                        <a:rPr lang="en-US" sz="1000" b="1" i="0" u="none" strike="noStrike" dirty="0">
                          <a:latin typeface="Arial"/>
                        </a:rPr>
                        <a:t>2012 Aug</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1.68</a:t>
                      </a:r>
                    </a:p>
                  </a:txBody>
                  <a:tcPr marL="9525" marR="9525" marT="9525" marB="0" anchor="b">
                    <a:lnL>
                      <a:noFill/>
                    </a:lnL>
                    <a:lnR>
                      <a:noFill/>
                    </a:lnR>
                    <a:lnT>
                      <a:noFill/>
                    </a:lnT>
                    <a:lnB>
                      <a:noFill/>
                    </a:lnB>
                  </a:tcPr>
                </a:tc>
                <a:tc>
                  <a:txBody>
                    <a:bodyPr/>
                    <a:lstStyle/>
                    <a:p>
                      <a:pPr algn="ctr" fontAlgn="b"/>
                      <a:r>
                        <a:rPr lang="en-US" sz="1000" b="0" i="0" u="none" strike="noStrike">
                          <a:latin typeface="Geogrotesque Rg"/>
                        </a:rPr>
                        <a:t>145.81</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3.6</a:t>
                      </a:r>
                    </a:p>
                  </a:txBody>
                  <a:tcPr marL="9525" marR="9525" marT="9525" marB="0" anchor="b">
                    <a:lnL>
                      <a:noFill/>
                    </a:lnL>
                    <a:lnR>
                      <a:noFill/>
                    </a:lnR>
                    <a:lnT>
                      <a:noFill/>
                    </a:lnT>
                    <a:lnB>
                      <a:noFill/>
                    </a:lnB>
                  </a:tcPr>
                </a:tc>
                <a:tc>
                  <a:txBody>
                    <a:bodyPr/>
                    <a:lstStyle/>
                    <a:p>
                      <a:pPr algn="ctr" fontAlgn="b"/>
                      <a:r>
                        <a:rPr lang="en-US" sz="1000" b="0" i="0" u="none" strike="noStrike" dirty="0">
                          <a:latin typeface="Arial"/>
                        </a:rPr>
                        <a:t>8.10</a:t>
                      </a:r>
                    </a:p>
                  </a:txBody>
                  <a:tcPr marL="9525" marR="9525" marT="9525" marB="0" anchor="b">
                    <a:lnL>
                      <a:noFill/>
                    </a:lnL>
                    <a:lnR>
                      <a:noFill/>
                    </a:lnR>
                    <a:lnT>
                      <a:noFill/>
                    </a:lnT>
                    <a:lnB>
                      <a:noFill/>
                    </a:lnB>
                    <a:solidFill>
                      <a:srgbClr val="FFFF00"/>
                    </a:solidFill>
                  </a:tcPr>
                </a:tc>
                <a:tc>
                  <a:txBody>
                    <a:bodyPr/>
                    <a:lstStyle/>
                    <a:p>
                      <a:pPr algn="ctr" fontAlgn="b"/>
                      <a:r>
                        <a:rPr lang="en-US" sz="1000" b="0" i="0" u="none" strike="noStrike" dirty="0">
                          <a:latin typeface="Arial"/>
                        </a:rPr>
                        <a:t>8.16</a:t>
                      </a:r>
                    </a:p>
                  </a:txBody>
                  <a:tcPr marL="9525" marR="9525" marT="9525" marB="0" anchor="b">
                    <a:lnL>
                      <a:noFill/>
                    </a:lnL>
                    <a:lnR>
                      <a:noFill/>
                    </a:lnR>
                    <a:lnT>
                      <a:noFill/>
                    </a:lnT>
                    <a:lnB>
                      <a:noFill/>
                    </a:lnB>
                    <a:solidFill>
                      <a:srgbClr val="B3D3EA"/>
                    </a:solidFill>
                  </a:tcPr>
                </a:tc>
                <a:tc>
                  <a:txBody>
                    <a:bodyPr/>
                    <a:lstStyle/>
                    <a:p>
                      <a:pPr algn="ctr" fontAlgn="b"/>
                      <a:r>
                        <a:rPr lang="en-US" sz="1000" b="0" i="0" u="none" strike="noStrike">
                          <a:latin typeface="Arial"/>
                        </a:rPr>
                        <a:t>-0.06</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-0.77%</a:t>
                      </a:r>
                    </a:p>
                  </a:txBody>
                  <a:tcPr marL="9525" marR="9525" marT="9525" marB="0" anchor="b">
                    <a:lnL>
                      <a:noFill/>
                    </a:lnL>
                    <a:lnR>
                      <a:noFill/>
                    </a:lnR>
                    <a:lnT>
                      <a:noFill/>
                    </a:lnT>
                    <a:lnB>
                      <a:noFill/>
                    </a:lnB>
                  </a:tcPr>
                </a:tc>
              </a:tr>
              <a:tr h="229274">
                <a:tc>
                  <a:txBody>
                    <a:bodyPr/>
                    <a:lstStyle/>
                    <a:p>
                      <a:pPr algn="l" fontAlgn="b"/>
                      <a:r>
                        <a:rPr lang="en-US" sz="1000" b="1" i="0" u="none" strike="noStrike" dirty="0">
                          <a:latin typeface="Arial"/>
                        </a:rPr>
                        <a:t>2012 Sep</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1.72</a:t>
                      </a:r>
                    </a:p>
                  </a:txBody>
                  <a:tcPr marL="9525" marR="9525" marT="9525" marB="0" anchor="b">
                    <a:lnL>
                      <a:noFill/>
                    </a:lnL>
                    <a:lnR>
                      <a:noFill/>
                    </a:lnR>
                    <a:lnT>
                      <a:noFill/>
                    </a:lnT>
                    <a:lnB>
                      <a:noFill/>
                    </a:lnB>
                  </a:tcPr>
                </a:tc>
                <a:tc>
                  <a:txBody>
                    <a:bodyPr/>
                    <a:lstStyle/>
                    <a:p>
                      <a:pPr algn="ctr" fontAlgn="b"/>
                      <a:r>
                        <a:rPr lang="en-US" sz="1000" b="0" i="0" u="none" strike="noStrike">
                          <a:latin typeface="Geogrotesque Rg"/>
                        </a:rPr>
                        <a:t>146.21</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3.47</a:t>
                      </a:r>
                    </a:p>
                  </a:txBody>
                  <a:tcPr marL="9525" marR="9525" marT="9525" marB="0" anchor="b">
                    <a:lnL>
                      <a:noFill/>
                    </a:lnL>
                    <a:lnR>
                      <a:noFill/>
                    </a:lnR>
                    <a:lnT>
                      <a:noFill/>
                    </a:lnT>
                    <a:lnB>
                      <a:noFill/>
                    </a:lnB>
                  </a:tcPr>
                </a:tc>
                <a:tc>
                  <a:txBody>
                    <a:bodyPr/>
                    <a:lstStyle/>
                    <a:p>
                      <a:pPr algn="ctr" fontAlgn="b"/>
                      <a:r>
                        <a:rPr lang="en-US" sz="1000" b="0" i="0" u="none" strike="noStrike" dirty="0">
                          <a:latin typeface="Arial"/>
                        </a:rPr>
                        <a:t>7.80</a:t>
                      </a:r>
                    </a:p>
                  </a:txBody>
                  <a:tcPr marL="9525" marR="9525" marT="9525" marB="0" anchor="b">
                    <a:lnL>
                      <a:noFill/>
                    </a:lnL>
                    <a:lnR>
                      <a:noFill/>
                    </a:lnR>
                    <a:lnT>
                      <a:noFill/>
                    </a:lnT>
                    <a:lnB>
                      <a:noFill/>
                    </a:lnB>
                    <a:solidFill>
                      <a:srgbClr val="FFFF00"/>
                    </a:solidFill>
                  </a:tcPr>
                </a:tc>
                <a:tc>
                  <a:txBody>
                    <a:bodyPr/>
                    <a:lstStyle/>
                    <a:p>
                      <a:pPr algn="ctr" fontAlgn="b"/>
                      <a:r>
                        <a:rPr lang="en-US" sz="1000" b="0" i="0" u="none" strike="noStrike" dirty="0">
                          <a:latin typeface="Arial"/>
                        </a:rPr>
                        <a:t>8.44</a:t>
                      </a:r>
                    </a:p>
                  </a:txBody>
                  <a:tcPr marL="9525" marR="9525" marT="9525" marB="0" anchor="b">
                    <a:lnL>
                      <a:noFill/>
                    </a:lnL>
                    <a:lnR>
                      <a:noFill/>
                    </a:lnR>
                    <a:lnT>
                      <a:noFill/>
                    </a:lnT>
                    <a:lnB>
                      <a:noFill/>
                    </a:lnB>
                    <a:solidFill>
                      <a:srgbClr val="B3D3EA"/>
                    </a:solidFill>
                  </a:tcPr>
                </a:tc>
                <a:tc>
                  <a:txBody>
                    <a:bodyPr/>
                    <a:lstStyle/>
                    <a:p>
                      <a:pPr algn="ctr" fontAlgn="b"/>
                      <a:r>
                        <a:rPr lang="en-US" sz="1000" b="0" i="0" u="none" strike="noStrike" dirty="0">
                          <a:latin typeface="Arial"/>
                        </a:rPr>
                        <a:t>-0.64</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-8.19%</a:t>
                      </a:r>
                    </a:p>
                  </a:txBody>
                  <a:tcPr marL="9525" marR="9525" marT="9525" marB="0" anchor="b">
                    <a:lnL>
                      <a:noFill/>
                    </a:lnL>
                    <a:lnR>
                      <a:noFill/>
                    </a:lnR>
                    <a:lnT>
                      <a:noFill/>
                    </a:lnT>
                    <a:lnB>
                      <a:noFill/>
                    </a:lnB>
                  </a:tcPr>
                </a:tc>
              </a:tr>
              <a:tr h="229274">
                <a:tc>
                  <a:txBody>
                    <a:bodyPr/>
                    <a:lstStyle/>
                    <a:p>
                      <a:pPr algn="l" fontAlgn="b"/>
                      <a:r>
                        <a:rPr lang="en-US" sz="1000" b="1" i="0" u="none" strike="noStrike" dirty="0">
                          <a:latin typeface="Arial"/>
                        </a:rPr>
                        <a:t>2012 Oct</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1.75</a:t>
                      </a:r>
                    </a:p>
                  </a:txBody>
                  <a:tcPr marL="9525" marR="9525" marT="9525" marB="0" anchor="b">
                    <a:lnL>
                      <a:noFill/>
                    </a:lnL>
                    <a:lnR>
                      <a:noFill/>
                    </a:lnR>
                    <a:lnT>
                      <a:noFill/>
                    </a:lnT>
                    <a:lnB>
                      <a:noFill/>
                    </a:lnB>
                  </a:tcPr>
                </a:tc>
                <a:tc>
                  <a:txBody>
                    <a:bodyPr/>
                    <a:lstStyle/>
                    <a:p>
                      <a:pPr algn="ctr" fontAlgn="b"/>
                      <a:r>
                        <a:rPr lang="en-US" sz="1000" b="0" i="0" u="none" strike="noStrike">
                          <a:latin typeface="Geogrotesque Rg"/>
                        </a:rPr>
                        <a:t>146.02</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3.38</a:t>
                      </a:r>
                    </a:p>
                  </a:txBody>
                  <a:tcPr marL="9525" marR="9525" marT="9525" marB="0" anchor="b">
                    <a:lnL>
                      <a:noFill/>
                    </a:lnL>
                    <a:lnR>
                      <a:noFill/>
                    </a:lnR>
                    <a:lnT>
                      <a:noFill/>
                    </a:lnT>
                    <a:lnB>
                      <a:noFill/>
                    </a:lnB>
                  </a:tcPr>
                </a:tc>
                <a:tc>
                  <a:txBody>
                    <a:bodyPr/>
                    <a:lstStyle/>
                    <a:p>
                      <a:pPr algn="ctr" fontAlgn="b"/>
                      <a:r>
                        <a:rPr lang="en-US" sz="1000" b="0" i="0" u="none" strike="noStrike" dirty="0">
                          <a:latin typeface="Arial"/>
                        </a:rPr>
                        <a:t>7.90</a:t>
                      </a:r>
                    </a:p>
                  </a:txBody>
                  <a:tcPr marL="9525" marR="9525" marT="9525" marB="0" anchor="b">
                    <a:lnL>
                      <a:noFill/>
                    </a:lnL>
                    <a:lnR>
                      <a:noFill/>
                    </a:lnR>
                    <a:lnT>
                      <a:noFill/>
                    </a:lnT>
                    <a:lnB>
                      <a:noFill/>
                    </a:lnB>
                    <a:solidFill>
                      <a:srgbClr val="FFFF00"/>
                    </a:solidFill>
                  </a:tcPr>
                </a:tc>
                <a:tc>
                  <a:txBody>
                    <a:bodyPr/>
                    <a:lstStyle/>
                    <a:p>
                      <a:pPr algn="ctr" fontAlgn="b"/>
                      <a:r>
                        <a:rPr lang="en-US" sz="1000" b="0" i="0" u="none" strike="noStrike" dirty="0">
                          <a:latin typeface="Arial"/>
                        </a:rPr>
                        <a:t>8.68</a:t>
                      </a:r>
                    </a:p>
                  </a:txBody>
                  <a:tcPr marL="9525" marR="9525" marT="9525" marB="0" anchor="b">
                    <a:lnL>
                      <a:noFill/>
                    </a:lnL>
                    <a:lnR>
                      <a:noFill/>
                    </a:lnR>
                    <a:lnT>
                      <a:noFill/>
                    </a:lnT>
                    <a:lnB>
                      <a:noFill/>
                    </a:lnB>
                    <a:solidFill>
                      <a:srgbClr val="B3D3EA"/>
                    </a:solidFill>
                  </a:tcPr>
                </a:tc>
                <a:tc>
                  <a:txBody>
                    <a:bodyPr/>
                    <a:lstStyle/>
                    <a:p>
                      <a:pPr algn="ctr" fontAlgn="b"/>
                      <a:r>
                        <a:rPr lang="en-US" sz="1000" b="0" i="0" u="none" strike="noStrike">
                          <a:latin typeface="Arial"/>
                        </a:rPr>
                        <a:t>-0.78</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-9.83%</a:t>
                      </a:r>
                    </a:p>
                  </a:txBody>
                  <a:tcPr marL="9525" marR="9525" marT="9525" marB="0" anchor="b">
                    <a:lnL>
                      <a:noFill/>
                    </a:lnL>
                    <a:lnR>
                      <a:noFill/>
                    </a:lnR>
                    <a:lnT>
                      <a:noFill/>
                    </a:lnT>
                    <a:lnB>
                      <a:noFill/>
                    </a:lnB>
                  </a:tcPr>
                </a:tc>
              </a:tr>
              <a:tr h="229274">
                <a:tc>
                  <a:txBody>
                    <a:bodyPr/>
                    <a:lstStyle/>
                    <a:p>
                      <a:pPr algn="l" fontAlgn="b"/>
                      <a:r>
                        <a:rPr lang="en-US" sz="1000" b="1" i="0" u="none" strike="noStrike" dirty="0">
                          <a:latin typeface="Arial"/>
                        </a:rPr>
                        <a:t>2012 Nov</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1.65</a:t>
                      </a:r>
                    </a:p>
                  </a:txBody>
                  <a:tcPr marL="9525" marR="9525" marT="9525" marB="0" anchor="b">
                    <a:lnL>
                      <a:noFill/>
                    </a:lnL>
                    <a:lnR>
                      <a:noFill/>
                    </a:lnR>
                    <a:lnT>
                      <a:noFill/>
                    </a:lnT>
                    <a:lnB>
                      <a:noFill/>
                    </a:lnB>
                  </a:tcPr>
                </a:tc>
                <a:tc>
                  <a:txBody>
                    <a:bodyPr/>
                    <a:lstStyle/>
                    <a:p>
                      <a:pPr algn="ctr" fontAlgn="b"/>
                      <a:r>
                        <a:rPr lang="en-US" sz="1000" b="0" i="0" u="none" strike="noStrike">
                          <a:latin typeface="Geogrotesque Rg"/>
                        </a:rPr>
                        <a:t>145.81</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3.35</a:t>
                      </a:r>
                    </a:p>
                  </a:txBody>
                  <a:tcPr marL="9525" marR="9525" marT="9525" marB="0" anchor="b">
                    <a:lnL>
                      <a:noFill/>
                    </a:lnL>
                    <a:lnR>
                      <a:noFill/>
                    </a:lnR>
                    <a:lnT>
                      <a:noFill/>
                    </a:lnT>
                    <a:lnB>
                      <a:noFill/>
                    </a:lnB>
                  </a:tcPr>
                </a:tc>
                <a:tc>
                  <a:txBody>
                    <a:bodyPr/>
                    <a:lstStyle/>
                    <a:p>
                      <a:pPr algn="ctr" fontAlgn="b"/>
                      <a:r>
                        <a:rPr lang="en-US" sz="1000" b="0" i="0" u="none" strike="noStrike" dirty="0">
                          <a:latin typeface="Arial"/>
                        </a:rPr>
                        <a:t>7.80</a:t>
                      </a:r>
                    </a:p>
                  </a:txBody>
                  <a:tcPr marL="9525" marR="9525" marT="9525" marB="0" anchor="b">
                    <a:lnL>
                      <a:noFill/>
                    </a:lnL>
                    <a:lnR>
                      <a:noFill/>
                    </a:lnR>
                    <a:lnT>
                      <a:noFill/>
                    </a:lnT>
                    <a:lnB>
                      <a:noFill/>
                    </a:lnB>
                    <a:solidFill>
                      <a:srgbClr val="FFFF00"/>
                    </a:solidFill>
                  </a:tcPr>
                </a:tc>
                <a:tc>
                  <a:txBody>
                    <a:bodyPr/>
                    <a:lstStyle/>
                    <a:p>
                      <a:pPr algn="ctr" fontAlgn="b"/>
                      <a:r>
                        <a:rPr lang="en-US" sz="1000" b="0" i="0" u="none" strike="noStrike" dirty="0">
                          <a:latin typeface="Arial"/>
                        </a:rPr>
                        <a:t>8.55</a:t>
                      </a:r>
                    </a:p>
                  </a:txBody>
                  <a:tcPr marL="9525" marR="9525" marT="9525" marB="0" anchor="b">
                    <a:lnL>
                      <a:noFill/>
                    </a:lnL>
                    <a:lnR>
                      <a:noFill/>
                    </a:lnR>
                    <a:lnT>
                      <a:noFill/>
                    </a:lnT>
                    <a:lnB>
                      <a:noFill/>
                    </a:lnB>
                    <a:solidFill>
                      <a:srgbClr val="B3D3EA"/>
                    </a:solidFill>
                  </a:tcPr>
                </a:tc>
                <a:tc>
                  <a:txBody>
                    <a:bodyPr/>
                    <a:lstStyle/>
                    <a:p>
                      <a:pPr algn="ctr" fontAlgn="b"/>
                      <a:r>
                        <a:rPr lang="en-US" sz="1000" b="0" i="0" u="none" strike="noStrike">
                          <a:latin typeface="Arial"/>
                        </a:rPr>
                        <a:t>-0.75</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-9.62%</a:t>
                      </a:r>
                    </a:p>
                  </a:txBody>
                  <a:tcPr marL="9525" marR="9525" marT="9525" marB="0" anchor="b">
                    <a:lnL>
                      <a:noFill/>
                    </a:lnL>
                    <a:lnR>
                      <a:noFill/>
                    </a:lnR>
                    <a:lnT>
                      <a:noFill/>
                    </a:lnT>
                    <a:lnB>
                      <a:noFill/>
                    </a:lnB>
                  </a:tcPr>
                </a:tc>
              </a:tr>
              <a:tr h="229274">
                <a:tc>
                  <a:txBody>
                    <a:bodyPr/>
                    <a:lstStyle/>
                    <a:p>
                      <a:pPr algn="l" fontAlgn="b"/>
                      <a:r>
                        <a:rPr lang="en-US" sz="1000" b="1" i="0" u="none" strike="noStrike" dirty="0">
                          <a:latin typeface="Arial"/>
                        </a:rPr>
                        <a:t>2012 Dec</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1.72</a:t>
                      </a:r>
                    </a:p>
                  </a:txBody>
                  <a:tcPr marL="9525" marR="9525" marT="9525" marB="0" anchor="b">
                    <a:lnL>
                      <a:noFill/>
                    </a:lnL>
                    <a:lnR>
                      <a:noFill/>
                    </a:lnR>
                    <a:lnT>
                      <a:noFill/>
                    </a:lnT>
                    <a:lnB>
                      <a:noFill/>
                    </a:lnB>
                  </a:tcPr>
                </a:tc>
                <a:tc>
                  <a:txBody>
                    <a:bodyPr/>
                    <a:lstStyle/>
                    <a:p>
                      <a:pPr algn="ctr" fontAlgn="b"/>
                      <a:r>
                        <a:rPr lang="en-US" sz="1000" b="0" i="0" u="none" strike="noStrike">
                          <a:latin typeface="Geogrotesque Rg"/>
                        </a:rPr>
                        <a:t>146.08</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3.35</a:t>
                      </a:r>
                    </a:p>
                  </a:txBody>
                  <a:tcPr marL="9525" marR="9525" marT="9525" marB="0" anchor="b">
                    <a:lnL>
                      <a:noFill/>
                    </a:lnL>
                    <a:lnR>
                      <a:noFill/>
                    </a:lnR>
                    <a:lnT>
                      <a:noFill/>
                    </a:lnT>
                    <a:lnB>
                      <a:noFill/>
                    </a:lnB>
                  </a:tcPr>
                </a:tc>
                <a:tc>
                  <a:txBody>
                    <a:bodyPr/>
                    <a:lstStyle/>
                    <a:p>
                      <a:pPr algn="ctr" fontAlgn="b"/>
                      <a:r>
                        <a:rPr lang="en-US" sz="1000" b="0" i="0" u="none" strike="noStrike" dirty="0">
                          <a:latin typeface="Arial"/>
                        </a:rPr>
                        <a:t>7.80</a:t>
                      </a:r>
                    </a:p>
                  </a:txBody>
                  <a:tcPr marL="9525" marR="9525" marT="9525" marB="0" anchor="b">
                    <a:lnL>
                      <a:noFill/>
                    </a:lnL>
                    <a:lnR>
                      <a:noFill/>
                    </a:lnR>
                    <a:lnT>
                      <a:noFill/>
                    </a:lnT>
                    <a:lnB>
                      <a:noFill/>
                    </a:lnB>
                    <a:solidFill>
                      <a:srgbClr val="FFFF00"/>
                    </a:solidFill>
                  </a:tcPr>
                </a:tc>
                <a:tc>
                  <a:txBody>
                    <a:bodyPr/>
                    <a:lstStyle/>
                    <a:p>
                      <a:pPr algn="ctr" fontAlgn="b"/>
                      <a:r>
                        <a:rPr lang="en-US" sz="1000" b="0" i="0" u="none" strike="noStrike" dirty="0">
                          <a:latin typeface="Arial"/>
                        </a:rPr>
                        <a:t>8.67</a:t>
                      </a:r>
                    </a:p>
                  </a:txBody>
                  <a:tcPr marL="9525" marR="9525" marT="9525" marB="0" anchor="b">
                    <a:lnL>
                      <a:noFill/>
                    </a:lnL>
                    <a:lnR>
                      <a:noFill/>
                    </a:lnR>
                    <a:lnT>
                      <a:noFill/>
                    </a:lnT>
                    <a:lnB>
                      <a:noFill/>
                    </a:lnB>
                    <a:solidFill>
                      <a:srgbClr val="B3D3EA"/>
                    </a:solidFill>
                  </a:tcPr>
                </a:tc>
                <a:tc>
                  <a:txBody>
                    <a:bodyPr/>
                    <a:lstStyle/>
                    <a:p>
                      <a:pPr algn="ctr" fontAlgn="b"/>
                      <a:r>
                        <a:rPr lang="en-US" sz="1000" b="0" i="0" u="none" strike="noStrike">
                          <a:latin typeface="Arial"/>
                        </a:rPr>
                        <a:t>-0.87</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-11.10%</a:t>
                      </a:r>
                    </a:p>
                  </a:txBody>
                  <a:tcPr marL="9525" marR="9525" marT="9525" marB="0" anchor="b">
                    <a:lnL>
                      <a:noFill/>
                    </a:lnL>
                    <a:lnR>
                      <a:noFill/>
                    </a:lnR>
                    <a:lnT>
                      <a:noFill/>
                    </a:lnT>
                    <a:lnB>
                      <a:noFill/>
                    </a:lnB>
                  </a:tcPr>
                </a:tc>
              </a:tr>
              <a:tr h="229274">
                <a:tc>
                  <a:txBody>
                    <a:bodyPr/>
                    <a:lstStyle/>
                    <a:p>
                      <a:pPr algn="l" fontAlgn="b"/>
                      <a:r>
                        <a:rPr lang="en-US" sz="1000" b="1" i="0" u="none" strike="noStrike" dirty="0">
                          <a:latin typeface="Arial"/>
                        </a:rPr>
                        <a:t>2013 Jan</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1.91</a:t>
                      </a:r>
                    </a:p>
                  </a:txBody>
                  <a:tcPr marL="9525" marR="9525" marT="9525" marB="0" anchor="b">
                    <a:lnL>
                      <a:noFill/>
                    </a:lnL>
                    <a:lnR>
                      <a:noFill/>
                    </a:lnR>
                    <a:lnT>
                      <a:noFill/>
                    </a:lnT>
                    <a:lnB>
                      <a:noFill/>
                    </a:lnB>
                  </a:tcPr>
                </a:tc>
                <a:tc>
                  <a:txBody>
                    <a:bodyPr/>
                    <a:lstStyle/>
                    <a:p>
                      <a:pPr algn="ctr" fontAlgn="b"/>
                      <a:r>
                        <a:rPr lang="en-US" sz="1000" b="0" i="0" u="none" strike="noStrike">
                          <a:latin typeface="Geogrotesque Rg"/>
                        </a:rPr>
                        <a:t>146.19</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3.41</a:t>
                      </a:r>
                    </a:p>
                  </a:txBody>
                  <a:tcPr marL="9525" marR="9525" marT="9525" marB="0" anchor="b">
                    <a:lnL>
                      <a:noFill/>
                    </a:lnL>
                    <a:lnR>
                      <a:noFill/>
                    </a:lnR>
                    <a:lnT>
                      <a:noFill/>
                    </a:lnT>
                    <a:lnB>
                      <a:noFill/>
                    </a:lnB>
                  </a:tcPr>
                </a:tc>
                <a:tc>
                  <a:txBody>
                    <a:bodyPr/>
                    <a:lstStyle/>
                    <a:p>
                      <a:pPr algn="ctr" fontAlgn="b"/>
                      <a:r>
                        <a:rPr lang="en-US" sz="1000" b="0" i="0" u="none" strike="noStrike" dirty="0">
                          <a:latin typeface="Arial"/>
                        </a:rPr>
                        <a:t>7.90</a:t>
                      </a:r>
                    </a:p>
                  </a:txBody>
                  <a:tcPr marL="9525" marR="9525" marT="9525" marB="0" anchor="b">
                    <a:lnL>
                      <a:noFill/>
                    </a:lnL>
                    <a:lnR>
                      <a:noFill/>
                    </a:lnR>
                    <a:lnT>
                      <a:noFill/>
                    </a:lnT>
                    <a:lnB>
                      <a:noFill/>
                    </a:lnB>
                    <a:solidFill>
                      <a:srgbClr val="FFFF00"/>
                    </a:solidFill>
                  </a:tcPr>
                </a:tc>
                <a:tc>
                  <a:txBody>
                    <a:bodyPr/>
                    <a:lstStyle/>
                    <a:p>
                      <a:pPr algn="ctr" fontAlgn="b"/>
                      <a:r>
                        <a:rPr lang="en-US" sz="1000" b="0" i="0" u="none" strike="noStrike" dirty="0">
                          <a:latin typeface="Arial"/>
                        </a:rPr>
                        <a:t>8.93</a:t>
                      </a:r>
                    </a:p>
                  </a:txBody>
                  <a:tcPr marL="9525" marR="9525" marT="9525" marB="0" anchor="b">
                    <a:lnL>
                      <a:noFill/>
                    </a:lnL>
                    <a:lnR>
                      <a:noFill/>
                    </a:lnR>
                    <a:lnT>
                      <a:noFill/>
                    </a:lnT>
                    <a:lnB>
                      <a:noFill/>
                    </a:lnB>
                    <a:solidFill>
                      <a:srgbClr val="B3D3EA"/>
                    </a:solidFill>
                  </a:tcPr>
                </a:tc>
                <a:tc>
                  <a:txBody>
                    <a:bodyPr/>
                    <a:lstStyle/>
                    <a:p>
                      <a:pPr algn="ctr" fontAlgn="b"/>
                      <a:r>
                        <a:rPr lang="en-US" sz="1000" b="0" i="0" u="none" strike="noStrike">
                          <a:latin typeface="Arial"/>
                        </a:rPr>
                        <a:t>-1.03</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-12.98%</a:t>
                      </a:r>
                    </a:p>
                  </a:txBody>
                  <a:tcPr marL="9525" marR="9525" marT="9525" marB="0" anchor="b">
                    <a:lnL>
                      <a:noFill/>
                    </a:lnL>
                    <a:lnR>
                      <a:noFill/>
                    </a:lnR>
                    <a:lnT>
                      <a:noFill/>
                    </a:lnT>
                    <a:lnB>
                      <a:noFill/>
                    </a:lnB>
                  </a:tcPr>
                </a:tc>
              </a:tr>
              <a:tr h="229274">
                <a:tc>
                  <a:txBody>
                    <a:bodyPr/>
                    <a:lstStyle/>
                    <a:p>
                      <a:pPr algn="l" fontAlgn="b"/>
                      <a:r>
                        <a:rPr lang="en-US" sz="1000" b="1" i="0" u="none" strike="noStrike" dirty="0">
                          <a:latin typeface="Arial"/>
                        </a:rPr>
                        <a:t>2013 Feb</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1.98</a:t>
                      </a:r>
                    </a:p>
                  </a:txBody>
                  <a:tcPr marL="9525" marR="9525" marT="9525" marB="0" anchor="b">
                    <a:lnL>
                      <a:noFill/>
                    </a:lnL>
                    <a:lnR>
                      <a:noFill/>
                    </a:lnR>
                    <a:lnT>
                      <a:noFill/>
                    </a:lnT>
                    <a:lnB>
                      <a:noFill/>
                    </a:lnB>
                  </a:tcPr>
                </a:tc>
                <a:tc>
                  <a:txBody>
                    <a:bodyPr/>
                    <a:lstStyle/>
                    <a:p>
                      <a:pPr algn="ctr" fontAlgn="b"/>
                      <a:r>
                        <a:rPr lang="en-US" sz="1000" b="0" i="0" u="none" strike="noStrike">
                          <a:latin typeface="Geogrotesque Rg"/>
                        </a:rPr>
                        <a:t>146.58</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3.53</a:t>
                      </a:r>
                    </a:p>
                  </a:txBody>
                  <a:tcPr marL="9525" marR="9525" marT="9525" marB="0" anchor="b">
                    <a:lnL>
                      <a:noFill/>
                    </a:lnL>
                    <a:lnR>
                      <a:noFill/>
                    </a:lnR>
                    <a:lnT>
                      <a:noFill/>
                    </a:lnT>
                    <a:lnB>
                      <a:noFill/>
                    </a:lnB>
                  </a:tcPr>
                </a:tc>
                <a:tc>
                  <a:txBody>
                    <a:bodyPr/>
                    <a:lstStyle/>
                    <a:p>
                      <a:pPr algn="ctr" fontAlgn="b"/>
                      <a:r>
                        <a:rPr lang="en-US" sz="1000" b="0" i="0" u="none" strike="noStrike" dirty="0">
                          <a:latin typeface="Arial"/>
                        </a:rPr>
                        <a:t>7.70</a:t>
                      </a:r>
                    </a:p>
                  </a:txBody>
                  <a:tcPr marL="9525" marR="9525" marT="9525" marB="0" anchor="b">
                    <a:lnL>
                      <a:noFill/>
                    </a:lnL>
                    <a:lnR>
                      <a:noFill/>
                    </a:lnR>
                    <a:lnT>
                      <a:noFill/>
                    </a:lnT>
                    <a:lnB>
                      <a:noFill/>
                    </a:lnB>
                    <a:solidFill>
                      <a:srgbClr val="FFFF00"/>
                    </a:solidFill>
                  </a:tcPr>
                </a:tc>
                <a:tc>
                  <a:txBody>
                    <a:bodyPr/>
                    <a:lstStyle/>
                    <a:p>
                      <a:pPr algn="ctr" fontAlgn="b"/>
                      <a:r>
                        <a:rPr lang="en-US" sz="1000" b="0" i="0" u="none" strike="noStrike" dirty="0">
                          <a:latin typeface="Arial"/>
                        </a:rPr>
                        <a:t>8.82</a:t>
                      </a:r>
                    </a:p>
                  </a:txBody>
                  <a:tcPr marL="9525" marR="9525" marT="9525" marB="0" anchor="b">
                    <a:lnL>
                      <a:noFill/>
                    </a:lnL>
                    <a:lnR>
                      <a:noFill/>
                    </a:lnR>
                    <a:lnT>
                      <a:noFill/>
                    </a:lnT>
                    <a:lnB>
                      <a:noFill/>
                    </a:lnB>
                    <a:solidFill>
                      <a:srgbClr val="B3D3EA"/>
                    </a:solidFill>
                  </a:tcPr>
                </a:tc>
                <a:tc>
                  <a:txBody>
                    <a:bodyPr/>
                    <a:lstStyle/>
                    <a:p>
                      <a:pPr algn="ctr" fontAlgn="b"/>
                      <a:r>
                        <a:rPr lang="en-US" sz="1000" b="0" i="0" u="none" strike="noStrike">
                          <a:latin typeface="Arial"/>
                        </a:rPr>
                        <a:t>-1.12</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-14.48%</a:t>
                      </a:r>
                    </a:p>
                  </a:txBody>
                  <a:tcPr marL="9525" marR="9525" marT="9525" marB="0" anchor="b">
                    <a:lnL>
                      <a:noFill/>
                    </a:lnL>
                    <a:lnR>
                      <a:noFill/>
                    </a:lnR>
                    <a:lnT>
                      <a:noFill/>
                    </a:lnT>
                    <a:lnB>
                      <a:noFill/>
                    </a:lnB>
                  </a:tcPr>
                </a:tc>
              </a:tr>
              <a:tr h="229274">
                <a:tc>
                  <a:txBody>
                    <a:bodyPr/>
                    <a:lstStyle/>
                    <a:p>
                      <a:pPr algn="l" fontAlgn="b"/>
                      <a:r>
                        <a:rPr lang="en-US" sz="1000" b="1" i="0" u="none" strike="noStrike" dirty="0">
                          <a:latin typeface="Arial"/>
                        </a:rPr>
                        <a:t>2013 Mar</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1.96</a:t>
                      </a:r>
                    </a:p>
                  </a:txBody>
                  <a:tcPr marL="9525" marR="9525" marT="9525" marB="0" anchor="b">
                    <a:lnL>
                      <a:noFill/>
                    </a:lnL>
                    <a:lnR>
                      <a:noFill/>
                    </a:lnR>
                    <a:lnT>
                      <a:noFill/>
                    </a:lnT>
                    <a:lnB>
                      <a:noFill/>
                    </a:lnB>
                  </a:tcPr>
                </a:tc>
                <a:tc>
                  <a:txBody>
                    <a:bodyPr/>
                    <a:lstStyle/>
                    <a:p>
                      <a:pPr algn="ctr" fontAlgn="b"/>
                      <a:r>
                        <a:rPr lang="en-US" sz="1000" b="0" i="0" u="none" strike="noStrike">
                          <a:latin typeface="Geogrotesque Rg"/>
                        </a:rPr>
                        <a:t>148.56</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3.57</a:t>
                      </a:r>
                    </a:p>
                  </a:txBody>
                  <a:tcPr marL="9525" marR="9525" marT="9525" marB="0" anchor="b">
                    <a:lnL>
                      <a:noFill/>
                    </a:lnL>
                    <a:lnR>
                      <a:noFill/>
                    </a:lnR>
                    <a:lnT>
                      <a:noFill/>
                    </a:lnT>
                    <a:lnB>
                      <a:noFill/>
                    </a:lnB>
                  </a:tcPr>
                </a:tc>
                <a:tc>
                  <a:txBody>
                    <a:bodyPr/>
                    <a:lstStyle/>
                    <a:p>
                      <a:pPr algn="ctr" fontAlgn="b"/>
                      <a:r>
                        <a:rPr lang="en-US" sz="1000" b="0" i="0" u="none" strike="noStrike" dirty="0">
                          <a:latin typeface="Arial"/>
                        </a:rPr>
                        <a:t>7.60</a:t>
                      </a:r>
                    </a:p>
                  </a:txBody>
                  <a:tcPr marL="9525" marR="9525" marT="9525" marB="0" anchor="b">
                    <a:lnL>
                      <a:noFill/>
                    </a:lnL>
                    <a:lnR>
                      <a:noFill/>
                    </a:lnR>
                    <a:lnT>
                      <a:noFill/>
                    </a:lnT>
                    <a:lnB>
                      <a:noFill/>
                    </a:lnB>
                    <a:solidFill>
                      <a:srgbClr val="FFFF00"/>
                    </a:solidFill>
                  </a:tcPr>
                </a:tc>
                <a:tc>
                  <a:txBody>
                    <a:bodyPr/>
                    <a:lstStyle/>
                    <a:p>
                      <a:pPr algn="ctr" fontAlgn="b"/>
                      <a:r>
                        <a:rPr lang="en-US" sz="1000" b="0" i="0" u="none" strike="noStrike" dirty="0">
                          <a:latin typeface="Arial"/>
                        </a:rPr>
                        <a:t>8.53</a:t>
                      </a:r>
                    </a:p>
                  </a:txBody>
                  <a:tcPr marL="9525" marR="9525" marT="9525" marB="0" anchor="b">
                    <a:lnL>
                      <a:noFill/>
                    </a:lnL>
                    <a:lnR>
                      <a:noFill/>
                    </a:lnR>
                    <a:lnT>
                      <a:noFill/>
                    </a:lnT>
                    <a:lnB>
                      <a:noFill/>
                    </a:lnB>
                    <a:solidFill>
                      <a:srgbClr val="B3D3EA"/>
                    </a:solidFill>
                  </a:tcPr>
                </a:tc>
                <a:tc>
                  <a:txBody>
                    <a:bodyPr/>
                    <a:lstStyle/>
                    <a:p>
                      <a:pPr algn="ctr" fontAlgn="b"/>
                      <a:r>
                        <a:rPr lang="en-US" sz="1000" b="0" i="0" u="none" strike="noStrike">
                          <a:latin typeface="Arial"/>
                        </a:rPr>
                        <a:t>-0.93</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-12.22%</a:t>
                      </a:r>
                    </a:p>
                  </a:txBody>
                  <a:tcPr marL="9525" marR="9525" marT="9525" marB="0" anchor="b">
                    <a:lnL>
                      <a:noFill/>
                    </a:lnL>
                    <a:lnR>
                      <a:noFill/>
                    </a:lnR>
                    <a:lnT>
                      <a:noFill/>
                    </a:lnT>
                    <a:lnB>
                      <a:noFill/>
                    </a:lnB>
                  </a:tcPr>
                </a:tc>
              </a:tr>
              <a:tr h="229274">
                <a:tc>
                  <a:txBody>
                    <a:bodyPr/>
                    <a:lstStyle/>
                    <a:p>
                      <a:pPr algn="l" fontAlgn="b"/>
                      <a:r>
                        <a:rPr lang="en-US" sz="1000" b="1" i="0" u="none" strike="noStrike" dirty="0">
                          <a:latin typeface="Arial"/>
                        </a:rPr>
                        <a:t>2013 April</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1.76</a:t>
                      </a:r>
                    </a:p>
                  </a:txBody>
                  <a:tcPr marL="9525" marR="9525" marT="9525" marB="0" anchor="b">
                    <a:lnL>
                      <a:noFill/>
                    </a:lnL>
                    <a:lnR>
                      <a:noFill/>
                    </a:lnR>
                    <a:lnT>
                      <a:noFill/>
                    </a:lnT>
                    <a:lnB>
                      <a:noFill/>
                    </a:lnB>
                  </a:tcPr>
                </a:tc>
                <a:tc>
                  <a:txBody>
                    <a:bodyPr/>
                    <a:lstStyle/>
                    <a:p>
                      <a:pPr algn="ctr" fontAlgn="b"/>
                      <a:r>
                        <a:rPr lang="en-US" sz="1000" b="0" i="0" u="none" strike="noStrike">
                          <a:latin typeface="Geogrotesque Rg"/>
                        </a:rPr>
                        <a:t>152.38</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3.45</a:t>
                      </a:r>
                    </a:p>
                  </a:txBody>
                  <a:tcPr marL="9525" marR="9525" marT="9525" marB="0" anchor="b">
                    <a:lnL>
                      <a:noFill/>
                    </a:lnL>
                    <a:lnR>
                      <a:noFill/>
                    </a:lnR>
                    <a:lnT>
                      <a:noFill/>
                    </a:lnT>
                    <a:lnB>
                      <a:noFill/>
                    </a:lnB>
                  </a:tcPr>
                </a:tc>
                <a:tc>
                  <a:txBody>
                    <a:bodyPr/>
                    <a:lstStyle/>
                    <a:p>
                      <a:pPr algn="ctr" fontAlgn="b"/>
                      <a:r>
                        <a:rPr lang="en-US" sz="1000" b="0" i="0" u="none" strike="noStrike" dirty="0">
                          <a:latin typeface="Arial"/>
                        </a:rPr>
                        <a:t>7.50</a:t>
                      </a:r>
                    </a:p>
                  </a:txBody>
                  <a:tcPr marL="9525" marR="9525" marT="9525" marB="0" anchor="b">
                    <a:lnL>
                      <a:noFill/>
                    </a:lnL>
                    <a:lnR>
                      <a:noFill/>
                    </a:lnR>
                    <a:lnT>
                      <a:noFill/>
                    </a:lnT>
                    <a:lnB>
                      <a:noFill/>
                    </a:lnB>
                    <a:solidFill>
                      <a:srgbClr val="FFFF00"/>
                    </a:solidFill>
                  </a:tcPr>
                </a:tc>
                <a:tc>
                  <a:txBody>
                    <a:bodyPr/>
                    <a:lstStyle/>
                    <a:p>
                      <a:pPr algn="ctr" fontAlgn="b"/>
                      <a:r>
                        <a:rPr lang="en-US" sz="1000" b="0" i="0" u="none" strike="noStrike" dirty="0">
                          <a:latin typeface="Arial"/>
                        </a:rPr>
                        <a:t>8.01</a:t>
                      </a:r>
                    </a:p>
                  </a:txBody>
                  <a:tcPr marL="9525" marR="9525" marT="9525" marB="0" anchor="b">
                    <a:lnL>
                      <a:noFill/>
                    </a:lnL>
                    <a:lnR>
                      <a:noFill/>
                    </a:lnR>
                    <a:lnT>
                      <a:noFill/>
                    </a:lnT>
                    <a:lnB>
                      <a:noFill/>
                    </a:lnB>
                    <a:solidFill>
                      <a:srgbClr val="B3D3EA"/>
                    </a:solidFill>
                  </a:tcPr>
                </a:tc>
                <a:tc>
                  <a:txBody>
                    <a:bodyPr/>
                    <a:lstStyle/>
                    <a:p>
                      <a:pPr algn="ctr" fontAlgn="b"/>
                      <a:r>
                        <a:rPr lang="en-US" sz="1000" b="0" i="0" u="none" strike="noStrike">
                          <a:latin typeface="Arial"/>
                        </a:rPr>
                        <a:t>-0.51</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-6.77%</a:t>
                      </a:r>
                    </a:p>
                  </a:txBody>
                  <a:tcPr marL="9525" marR="9525" marT="9525" marB="0" anchor="b">
                    <a:lnL>
                      <a:noFill/>
                    </a:lnL>
                    <a:lnR>
                      <a:noFill/>
                    </a:lnR>
                    <a:lnT>
                      <a:noFill/>
                    </a:lnT>
                    <a:lnB>
                      <a:noFill/>
                    </a:lnB>
                  </a:tcPr>
                </a:tc>
              </a:tr>
              <a:tr h="229274">
                <a:tc>
                  <a:txBody>
                    <a:bodyPr/>
                    <a:lstStyle/>
                    <a:p>
                      <a:pPr algn="l" fontAlgn="b"/>
                      <a:r>
                        <a:rPr lang="en-US" sz="1000" b="1" i="0" u="none" strike="noStrike" dirty="0">
                          <a:latin typeface="Arial"/>
                        </a:rPr>
                        <a:t>2013 May</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1.93</a:t>
                      </a:r>
                    </a:p>
                  </a:txBody>
                  <a:tcPr marL="9525" marR="9525" marT="9525" marB="0" anchor="b">
                    <a:lnL>
                      <a:noFill/>
                    </a:lnL>
                    <a:lnR>
                      <a:noFill/>
                    </a:lnR>
                    <a:lnT>
                      <a:noFill/>
                    </a:lnT>
                    <a:lnB>
                      <a:noFill/>
                    </a:lnB>
                  </a:tcPr>
                </a:tc>
                <a:tc>
                  <a:txBody>
                    <a:bodyPr/>
                    <a:lstStyle/>
                    <a:p>
                      <a:pPr algn="ctr" fontAlgn="b"/>
                      <a:r>
                        <a:rPr lang="en-US" sz="1000" b="0" i="0" u="none" strike="noStrike">
                          <a:latin typeface="Geogrotesque Rg"/>
                        </a:rPr>
                        <a:t>156.15</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3.54</a:t>
                      </a:r>
                    </a:p>
                  </a:txBody>
                  <a:tcPr marL="9525" marR="9525" marT="9525" marB="0" anchor="b">
                    <a:lnL>
                      <a:noFill/>
                    </a:lnL>
                    <a:lnR>
                      <a:noFill/>
                    </a:lnR>
                    <a:lnT>
                      <a:noFill/>
                    </a:lnT>
                    <a:lnB>
                      <a:noFill/>
                    </a:lnB>
                  </a:tcPr>
                </a:tc>
                <a:tc>
                  <a:txBody>
                    <a:bodyPr/>
                    <a:lstStyle/>
                    <a:p>
                      <a:pPr algn="ctr" fontAlgn="b"/>
                      <a:r>
                        <a:rPr lang="en-US" sz="1000" b="0" i="0" u="none" strike="noStrike" dirty="0">
                          <a:latin typeface="Arial"/>
                        </a:rPr>
                        <a:t>7.60</a:t>
                      </a:r>
                    </a:p>
                  </a:txBody>
                  <a:tcPr marL="9525" marR="9525" marT="9525" marB="0" anchor="b">
                    <a:lnL>
                      <a:noFill/>
                    </a:lnL>
                    <a:lnR>
                      <a:noFill/>
                    </a:lnR>
                    <a:lnT>
                      <a:noFill/>
                    </a:lnT>
                    <a:lnB>
                      <a:noFill/>
                    </a:lnB>
                    <a:solidFill>
                      <a:srgbClr val="FFFF00"/>
                    </a:solidFill>
                  </a:tcPr>
                </a:tc>
                <a:tc>
                  <a:txBody>
                    <a:bodyPr/>
                    <a:lstStyle/>
                    <a:p>
                      <a:pPr algn="ctr" fontAlgn="b"/>
                      <a:r>
                        <a:rPr lang="en-US" sz="1000" b="0" i="0" u="none" strike="noStrike">
                          <a:latin typeface="Arial"/>
                        </a:rPr>
                        <a:t>7.85</a:t>
                      </a:r>
                    </a:p>
                  </a:txBody>
                  <a:tcPr marL="9525" marR="9525" marT="9525" marB="0" anchor="b">
                    <a:lnL>
                      <a:noFill/>
                    </a:lnL>
                    <a:lnR>
                      <a:noFill/>
                    </a:lnR>
                    <a:lnT>
                      <a:noFill/>
                    </a:lnT>
                    <a:lnB>
                      <a:noFill/>
                    </a:lnB>
                    <a:solidFill>
                      <a:srgbClr val="B3D3EA"/>
                    </a:solidFill>
                  </a:tcPr>
                </a:tc>
                <a:tc>
                  <a:txBody>
                    <a:bodyPr/>
                    <a:lstStyle/>
                    <a:p>
                      <a:pPr algn="ctr" fontAlgn="b"/>
                      <a:r>
                        <a:rPr lang="en-US" sz="1000" b="0" i="0" u="none" strike="noStrike">
                          <a:latin typeface="Arial"/>
                        </a:rPr>
                        <a:t>-0.25</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-3.30%</a:t>
                      </a:r>
                    </a:p>
                  </a:txBody>
                  <a:tcPr marL="9525" marR="9525" marT="9525" marB="0" anchor="b">
                    <a:lnL>
                      <a:noFill/>
                    </a:lnL>
                    <a:lnR>
                      <a:noFill/>
                    </a:lnR>
                    <a:lnT>
                      <a:noFill/>
                    </a:lnT>
                    <a:lnB>
                      <a:noFill/>
                    </a:lnB>
                  </a:tcPr>
                </a:tc>
              </a:tr>
              <a:tr h="229274">
                <a:tc>
                  <a:txBody>
                    <a:bodyPr/>
                    <a:lstStyle/>
                    <a:p>
                      <a:pPr algn="l" fontAlgn="b"/>
                      <a:r>
                        <a:rPr lang="en-US" sz="1000" b="1" i="0" u="none" strike="noStrike" dirty="0">
                          <a:latin typeface="Arial"/>
                        </a:rPr>
                        <a:t>2013 Jun</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2.3</a:t>
                      </a:r>
                    </a:p>
                  </a:txBody>
                  <a:tcPr marL="9525" marR="9525" marT="9525" marB="0" anchor="b">
                    <a:lnL>
                      <a:noFill/>
                    </a:lnL>
                    <a:lnR>
                      <a:noFill/>
                    </a:lnR>
                    <a:lnT>
                      <a:noFill/>
                    </a:lnT>
                    <a:lnB>
                      <a:noFill/>
                    </a:lnB>
                  </a:tcPr>
                </a:tc>
                <a:tc>
                  <a:txBody>
                    <a:bodyPr/>
                    <a:lstStyle/>
                    <a:p>
                      <a:pPr algn="ctr" fontAlgn="b"/>
                      <a:r>
                        <a:rPr lang="en-US" sz="1000" b="0" i="0" u="none" strike="noStrike">
                          <a:latin typeface="Geogrotesque Rg"/>
                        </a:rPr>
                        <a:t>159.54</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4.07</a:t>
                      </a:r>
                    </a:p>
                  </a:txBody>
                  <a:tcPr marL="9525" marR="9525" marT="9525" marB="0" anchor="b">
                    <a:lnL>
                      <a:noFill/>
                    </a:lnL>
                    <a:lnR>
                      <a:noFill/>
                    </a:lnR>
                    <a:lnT>
                      <a:noFill/>
                    </a:lnT>
                    <a:lnB>
                      <a:noFill/>
                    </a:lnB>
                  </a:tcPr>
                </a:tc>
                <a:tc>
                  <a:txBody>
                    <a:bodyPr/>
                    <a:lstStyle/>
                    <a:p>
                      <a:pPr algn="ctr" fontAlgn="b"/>
                      <a:r>
                        <a:rPr lang="en-US" sz="1000" b="0" i="0" u="none" strike="noStrike" dirty="0">
                          <a:latin typeface="Arial"/>
                        </a:rPr>
                        <a:t>7.60</a:t>
                      </a:r>
                    </a:p>
                  </a:txBody>
                  <a:tcPr marL="9525" marR="9525" marT="9525" marB="0" anchor="b">
                    <a:lnL>
                      <a:noFill/>
                    </a:lnL>
                    <a:lnR>
                      <a:noFill/>
                    </a:lnR>
                    <a:lnT>
                      <a:noFill/>
                    </a:lnT>
                    <a:lnB>
                      <a:noFill/>
                    </a:lnB>
                    <a:solidFill>
                      <a:srgbClr val="FFFF00"/>
                    </a:solidFill>
                  </a:tcPr>
                </a:tc>
                <a:tc>
                  <a:txBody>
                    <a:bodyPr/>
                    <a:lstStyle/>
                    <a:p>
                      <a:pPr algn="ctr" fontAlgn="b"/>
                      <a:r>
                        <a:rPr lang="en-US" sz="1000" b="0" i="0" u="none" strike="noStrike" dirty="0">
                          <a:latin typeface="Arial"/>
                        </a:rPr>
                        <a:t>7.34</a:t>
                      </a:r>
                    </a:p>
                  </a:txBody>
                  <a:tcPr marL="9525" marR="9525" marT="9525" marB="0" anchor="b">
                    <a:lnL>
                      <a:noFill/>
                    </a:lnL>
                    <a:lnR>
                      <a:noFill/>
                    </a:lnR>
                    <a:lnT>
                      <a:noFill/>
                    </a:lnT>
                    <a:lnB>
                      <a:noFill/>
                    </a:lnB>
                    <a:solidFill>
                      <a:srgbClr val="B3D3EA"/>
                    </a:solidFill>
                  </a:tcPr>
                </a:tc>
                <a:tc>
                  <a:txBody>
                    <a:bodyPr/>
                    <a:lstStyle/>
                    <a:p>
                      <a:pPr algn="ctr" fontAlgn="b"/>
                      <a:r>
                        <a:rPr lang="en-US" sz="1000" b="0" i="0" u="none" strike="noStrike">
                          <a:latin typeface="Arial"/>
                        </a:rPr>
                        <a:t>0.26</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3.48%</a:t>
                      </a:r>
                    </a:p>
                  </a:txBody>
                  <a:tcPr marL="9525" marR="9525" marT="9525" marB="0" anchor="b">
                    <a:lnL>
                      <a:noFill/>
                    </a:lnL>
                    <a:lnR>
                      <a:noFill/>
                    </a:lnR>
                    <a:lnT>
                      <a:noFill/>
                    </a:lnT>
                    <a:lnB>
                      <a:noFill/>
                    </a:lnB>
                  </a:tcPr>
                </a:tc>
              </a:tr>
              <a:tr h="229274">
                <a:tc>
                  <a:txBody>
                    <a:bodyPr/>
                    <a:lstStyle/>
                    <a:p>
                      <a:pPr algn="l" fontAlgn="b"/>
                      <a:r>
                        <a:rPr lang="en-US" sz="1000" b="1" i="0" u="none" strike="noStrike" dirty="0">
                          <a:latin typeface="Arial"/>
                        </a:rPr>
                        <a:t>2013 Jul</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2.58</a:t>
                      </a:r>
                    </a:p>
                  </a:txBody>
                  <a:tcPr marL="9525" marR="9525" marT="9525" marB="0" anchor="b">
                    <a:lnL>
                      <a:noFill/>
                    </a:lnL>
                    <a:lnR>
                      <a:noFill/>
                    </a:lnR>
                    <a:lnT>
                      <a:noFill/>
                    </a:lnT>
                    <a:lnB>
                      <a:noFill/>
                    </a:lnB>
                  </a:tcPr>
                </a:tc>
                <a:tc>
                  <a:txBody>
                    <a:bodyPr/>
                    <a:lstStyle/>
                    <a:p>
                      <a:pPr algn="ctr" fontAlgn="b"/>
                      <a:r>
                        <a:rPr lang="en-US" sz="1000" b="0" i="0" u="none" strike="noStrike">
                          <a:latin typeface="Geogrotesque Rg"/>
                        </a:rPr>
                        <a:t>162.49</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4.37</a:t>
                      </a:r>
                    </a:p>
                  </a:txBody>
                  <a:tcPr marL="9525" marR="9525" marT="9525" marB="0" anchor="b">
                    <a:lnL>
                      <a:noFill/>
                    </a:lnL>
                    <a:lnR>
                      <a:noFill/>
                    </a:lnR>
                    <a:lnT>
                      <a:noFill/>
                    </a:lnT>
                    <a:lnB>
                      <a:noFill/>
                    </a:lnB>
                  </a:tcPr>
                </a:tc>
                <a:tc>
                  <a:txBody>
                    <a:bodyPr/>
                    <a:lstStyle/>
                    <a:p>
                      <a:pPr algn="ctr" fontAlgn="b"/>
                      <a:r>
                        <a:rPr lang="en-US" sz="1000" b="0" i="0" u="none" strike="noStrike" dirty="0">
                          <a:latin typeface="Arial"/>
                        </a:rPr>
                        <a:t>7.40</a:t>
                      </a:r>
                    </a:p>
                  </a:txBody>
                  <a:tcPr marL="9525" marR="9525" marT="9525" marB="0" anchor="b">
                    <a:lnL>
                      <a:noFill/>
                    </a:lnL>
                    <a:lnR>
                      <a:noFill/>
                    </a:lnR>
                    <a:lnT>
                      <a:noFill/>
                    </a:lnT>
                    <a:lnB>
                      <a:noFill/>
                    </a:lnB>
                    <a:solidFill>
                      <a:srgbClr val="FFFF00"/>
                    </a:solidFill>
                  </a:tcPr>
                </a:tc>
                <a:tc>
                  <a:txBody>
                    <a:bodyPr/>
                    <a:lstStyle/>
                    <a:p>
                      <a:pPr algn="ctr" fontAlgn="b"/>
                      <a:r>
                        <a:rPr lang="en-US" sz="1000" b="0" i="0" u="none" strike="noStrike" dirty="0">
                          <a:latin typeface="Arial"/>
                        </a:rPr>
                        <a:t>7.09</a:t>
                      </a:r>
                    </a:p>
                  </a:txBody>
                  <a:tcPr marL="9525" marR="9525" marT="9525" marB="0" anchor="b">
                    <a:lnL>
                      <a:noFill/>
                    </a:lnL>
                    <a:lnR>
                      <a:noFill/>
                    </a:lnR>
                    <a:lnT>
                      <a:noFill/>
                    </a:lnT>
                    <a:lnB>
                      <a:noFill/>
                    </a:lnB>
                    <a:solidFill>
                      <a:srgbClr val="B3D3EA"/>
                    </a:solidFill>
                  </a:tcPr>
                </a:tc>
                <a:tc>
                  <a:txBody>
                    <a:bodyPr/>
                    <a:lstStyle/>
                    <a:p>
                      <a:pPr algn="ctr" fontAlgn="b"/>
                      <a:r>
                        <a:rPr lang="en-US" sz="1000" b="0" i="0" u="none" strike="noStrike">
                          <a:latin typeface="Arial"/>
                        </a:rPr>
                        <a:t>0.31</a:t>
                      </a:r>
                    </a:p>
                  </a:txBody>
                  <a:tcPr marL="9525" marR="9525" marT="9525" marB="0" anchor="b">
                    <a:lnL>
                      <a:noFill/>
                    </a:lnL>
                    <a:lnR>
                      <a:noFill/>
                    </a:lnR>
                    <a:lnT>
                      <a:noFill/>
                    </a:lnT>
                    <a:lnB>
                      <a:noFill/>
                    </a:lnB>
                  </a:tcPr>
                </a:tc>
                <a:tc>
                  <a:txBody>
                    <a:bodyPr/>
                    <a:lstStyle/>
                    <a:p>
                      <a:pPr algn="ctr" fontAlgn="b"/>
                      <a:r>
                        <a:rPr lang="en-US" sz="1000" b="0" i="0" u="none" strike="noStrike">
                          <a:latin typeface="Arial"/>
                        </a:rPr>
                        <a:t>4.15%</a:t>
                      </a:r>
                    </a:p>
                  </a:txBody>
                  <a:tcPr marL="9525" marR="9525" marT="9525" marB="0" anchor="b">
                    <a:lnL>
                      <a:noFill/>
                    </a:lnL>
                    <a:lnR>
                      <a:noFill/>
                    </a:lnR>
                    <a:lnT>
                      <a:noFill/>
                    </a:lnT>
                    <a:lnB>
                      <a:noFill/>
                    </a:lnB>
                  </a:tcPr>
                </a:tc>
              </a:tr>
              <a:tr h="229274">
                <a:tc>
                  <a:txBody>
                    <a:bodyPr/>
                    <a:lstStyle/>
                    <a:p>
                      <a:pPr algn="l" fontAlgn="b"/>
                      <a:r>
                        <a:rPr lang="en-US" sz="1000" b="1" i="0" u="none" strike="noStrike" dirty="0" smtClean="0">
                          <a:latin typeface="Arial"/>
                        </a:rPr>
                        <a:t>2013 Aug</a:t>
                      </a:r>
                      <a:endParaRPr lang="en-US" sz="1000" b="1" i="0" u="none" strike="noStrike" dirty="0">
                        <a:latin typeface="Arial"/>
                      </a:endParaRPr>
                    </a:p>
                  </a:txBody>
                  <a:tcPr marL="9525" marR="9525" marT="9525" marB="0" anchor="b">
                    <a:lnL>
                      <a:noFill/>
                    </a:lnL>
                    <a:lnR>
                      <a:noFill/>
                    </a:lnR>
                    <a:lnT>
                      <a:noFill/>
                    </a:lnT>
                    <a:lnB>
                      <a:noFill/>
                    </a:lnB>
                  </a:tcPr>
                </a:tc>
                <a:tc>
                  <a:txBody>
                    <a:bodyPr/>
                    <a:lstStyle/>
                    <a:p>
                      <a:pPr algn="ctr" fontAlgn="b"/>
                      <a:r>
                        <a:rPr lang="en-US" sz="1000" b="0" i="0" u="none" strike="noStrike">
                          <a:latin typeface="Arial"/>
                        </a:rPr>
                        <a:t>2.74</a:t>
                      </a:r>
                    </a:p>
                  </a:txBody>
                  <a:tcPr marL="9525" marR="9525" marT="9525" marB="0" anchor="b">
                    <a:lnL>
                      <a:noFill/>
                    </a:lnL>
                    <a:lnR>
                      <a:noFill/>
                    </a:lnR>
                    <a:lnT>
                      <a:noFill/>
                    </a:lnT>
                    <a:lnB>
                      <a:noFill/>
                    </a:lnB>
                  </a:tcPr>
                </a:tc>
                <a:tc>
                  <a:txBody>
                    <a:bodyPr/>
                    <a:lstStyle/>
                    <a:p>
                      <a:pPr algn="ctr" fontAlgn="b"/>
                      <a:endParaRPr lang="en-US" sz="1000" b="0" i="0" u="none" strike="noStrike">
                        <a:latin typeface="Arial"/>
                      </a:endParaRPr>
                    </a:p>
                  </a:txBody>
                  <a:tcPr marL="9525" marR="9525" marT="9525" marB="0" anchor="b">
                    <a:lnL>
                      <a:noFill/>
                    </a:lnL>
                    <a:lnR>
                      <a:noFill/>
                    </a:lnR>
                    <a:lnT>
                      <a:noFill/>
                    </a:lnT>
                    <a:lnB>
                      <a:noFill/>
                    </a:lnB>
                  </a:tcPr>
                </a:tc>
                <a:tc>
                  <a:txBody>
                    <a:bodyPr/>
                    <a:lstStyle/>
                    <a:p>
                      <a:pPr algn="ctr" fontAlgn="b"/>
                      <a:r>
                        <a:rPr lang="en-US" sz="1000" b="0" i="0" u="none" strike="noStrike">
                          <a:latin typeface="Arial"/>
                        </a:rPr>
                        <a:t>4.46</a:t>
                      </a:r>
                    </a:p>
                  </a:txBody>
                  <a:tcPr marL="9525" marR="9525" marT="9525" marB="0" anchor="b">
                    <a:lnL>
                      <a:noFill/>
                    </a:lnL>
                    <a:lnR>
                      <a:noFill/>
                    </a:lnR>
                    <a:lnT>
                      <a:noFill/>
                    </a:lnT>
                    <a:lnB>
                      <a:noFill/>
                    </a:lnB>
                  </a:tcPr>
                </a:tc>
                <a:tc>
                  <a:txBody>
                    <a:bodyPr/>
                    <a:lstStyle/>
                    <a:p>
                      <a:pPr algn="ctr" fontAlgn="b"/>
                      <a:r>
                        <a:rPr lang="en-US" sz="1000" b="0" i="0" u="none" strike="noStrike" dirty="0">
                          <a:latin typeface="Arial"/>
                        </a:rPr>
                        <a:t>7.30</a:t>
                      </a:r>
                    </a:p>
                  </a:txBody>
                  <a:tcPr marL="9525" marR="9525" marT="9525" marB="0" anchor="b">
                    <a:lnL>
                      <a:noFill/>
                    </a:lnL>
                    <a:lnR>
                      <a:noFill/>
                    </a:lnR>
                    <a:lnT>
                      <a:noFill/>
                    </a:lnT>
                    <a:lnB>
                      <a:noFill/>
                    </a:lnB>
                    <a:noFill/>
                  </a:tcPr>
                </a:tc>
                <a:tc>
                  <a:txBody>
                    <a:bodyPr/>
                    <a:lstStyle/>
                    <a:p>
                      <a:pPr algn="ctr" fontAlgn="b"/>
                      <a:endParaRPr lang="en-US" sz="1000" b="0" i="0" u="none" strike="noStrike" dirty="0">
                        <a:latin typeface="Arial"/>
                      </a:endParaRPr>
                    </a:p>
                  </a:txBody>
                  <a:tcPr marL="9525" marR="9525" marT="9525" marB="0" anchor="b">
                    <a:lnL>
                      <a:noFill/>
                    </a:lnL>
                    <a:lnR>
                      <a:noFill/>
                    </a:lnR>
                    <a:lnT>
                      <a:noFill/>
                    </a:lnT>
                    <a:lnB>
                      <a:noFill/>
                    </a:lnB>
                    <a:noFill/>
                  </a:tcPr>
                </a:tc>
                <a:tc>
                  <a:txBody>
                    <a:bodyPr/>
                    <a:lstStyle/>
                    <a:p>
                      <a:pPr algn="ctr" fontAlgn="b"/>
                      <a:endParaRPr lang="en-US" sz="1000" b="0" i="0" u="none" strike="noStrike">
                        <a:latin typeface="Arial"/>
                      </a:endParaRPr>
                    </a:p>
                  </a:txBody>
                  <a:tcPr marL="9525" marR="9525" marT="9525" marB="0" anchor="b">
                    <a:lnL>
                      <a:noFill/>
                    </a:lnL>
                    <a:lnR>
                      <a:noFill/>
                    </a:lnR>
                    <a:lnT>
                      <a:noFill/>
                    </a:lnT>
                    <a:lnB>
                      <a:noFill/>
                    </a:lnB>
                  </a:tcPr>
                </a:tc>
                <a:tc>
                  <a:txBody>
                    <a:bodyPr/>
                    <a:lstStyle/>
                    <a:p>
                      <a:pPr algn="ctr" fontAlgn="b"/>
                      <a:endParaRPr lang="en-US" sz="1000" b="0" i="0" u="none" strike="noStrike" dirty="0">
                        <a:latin typeface="Arial"/>
                      </a:endParaRPr>
                    </a:p>
                  </a:txBody>
                  <a:tcPr marL="9525" marR="9525" marT="9525" marB="0" anchor="b">
                    <a:lnL>
                      <a:noFill/>
                    </a:lnL>
                    <a:lnR>
                      <a:noFill/>
                    </a:lnR>
                    <a:lnT>
                      <a:noFill/>
                    </a:lnT>
                    <a:lnB>
                      <a:noFill/>
                    </a:lnB>
                  </a:tcPr>
                </a:tc>
              </a:tr>
              <a:tr h="229274">
                <a:tc>
                  <a:txBody>
                    <a:bodyPr/>
                    <a:lstStyle/>
                    <a:p>
                      <a:pPr algn="l" fontAlgn="b"/>
                      <a:endParaRPr lang="en-US" sz="1000" b="0" i="0" u="none" strike="noStrike" dirty="0">
                        <a:latin typeface="Arial"/>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en-US" sz="1000" b="0" i="0" u="none" strike="noStrike" dirty="0">
                        <a:latin typeface="Arial"/>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en-US" sz="1000" b="0" i="0" u="none" strike="noStrike">
                        <a:latin typeface="Arial"/>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en-US" sz="1000" b="0" i="0" u="none" strike="noStrike">
                        <a:latin typeface="Arial"/>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1000" b="0" i="0" u="none" strike="noStrike" dirty="0">
                          <a:latin typeface="Arial"/>
                        </a:rPr>
                        <a:t>92.70</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1000" b="0" i="0" u="none" strike="noStrike">
                          <a:latin typeface="Arial"/>
                        </a:rPr>
                        <a:t>99.05</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1000" b="0" i="0" u="none" strike="noStrike">
                          <a:latin typeface="Arial"/>
                        </a:rPr>
                        <a:t>-6.35</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latin typeface="Arial"/>
                        </a:rPr>
                        <a:t>-6.85%</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solidFill>
                      <a:srgbClr val="B3D3EA"/>
                    </a:solidFill>
                  </a:tcPr>
                </a:tc>
              </a:tr>
            </a:tbl>
          </a:graphicData>
        </a:graphic>
      </p:graphicFrame>
    </p:spTree>
  </p:cSld>
  <p:clrMapOvr>
    <a:masterClrMapping/>
  </p:clrMapOvr>
</p:sld>
</file>

<file path=ppt/theme/theme1.xml><?xml version="1.0" encoding="utf-8"?>
<a:theme xmlns:a="http://schemas.openxmlformats.org/drawingml/2006/main" name="powerpoint-template">
  <a:themeElements>
    <a:clrScheme name="powerpoint-template-24 7">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C8C8C8"/>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0E0F83"/>
        </a:lt2>
        <a:accent1>
          <a:srgbClr val="4049D2"/>
        </a:accent1>
        <a:accent2>
          <a:srgbClr val="494FD9"/>
        </a:accent2>
        <a:accent3>
          <a:srgbClr val="FFFFFF"/>
        </a:accent3>
        <a:accent4>
          <a:srgbClr val="404040"/>
        </a:accent4>
        <a:accent5>
          <a:srgbClr val="AFB1E5"/>
        </a:accent5>
        <a:accent6>
          <a:srgbClr val="4147C4"/>
        </a:accent6>
        <a:hlink>
          <a:srgbClr val="757DD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4B8ACD"/>
        </a:lt2>
        <a:accent1>
          <a:srgbClr val="5C98C2"/>
        </a:accent1>
        <a:accent2>
          <a:srgbClr val="93BAD6"/>
        </a:accent2>
        <a:accent3>
          <a:srgbClr val="FFFFFF"/>
        </a:accent3>
        <a:accent4>
          <a:srgbClr val="404040"/>
        </a:accent4>
        <a:accent5>
          <a:srgbClr val="B5CADD"/>
        </a:accent5>
        <a:accent6>
          <a:srgbClr val="85A8C2"/>
        </a:accent6>
        <a:hlink>
          <a:srgbClr val="AECDE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114682"/>
        </a:lt2>
        <a:accent1>
          <a:srgbClr val="295B99"/>
        </a:accent1>
        <a:accent2>
          <a:srgbClr val="406DA6"/>
        </a:accent2>
        <a:accent3>
          <a:srgbClr val="FFFFFF"/>
        </a:accent3>
        <a:accent4>
          <a:srgbClr val="404040"/>
        </a:accent4>
        <a:accent5>
          <a:srgbClr val="ACB5CA"/>
        </a:accent5>
        <a:accent6>
          <a:srgbClr val="396296"/>
        </a:accent6>
        <a:hlink>
          <a:srgbClr val="5F84B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617180"/>
        </a:lt2>
        <a:accent1>
          <a:srgbClr val="85919F"/>
        </a:accent1>
        <a:accent2>
          <a:srgbClr val="96A3AF"/>
        </a:accent2>
        <a:accent3>
          <a:srgbClr val="FFFFFF"/>
        </a:accent3>
        <a:accent4>
          <a:srgbClr val="404040"/>
        </a:accent4>
        <a:accent5>
          <a:srgbClr val="C2C7CD"/>
        </a:accent5>
        <a:accent6>
          <a:srgbClr val="87939E"/>
        </a:accent6>
        <a:hlink>
          <a:srgbClr val="AFB9C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C8C8C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F2000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D0000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397AFD"/>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3892FE"/>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Template>
  <TotalTime>360</TotalTime>
  <Words>816</Words>
  <Application>Microsoft Office PowerPoint</Application>
  <PresentationFormat>On-screen Show (4:3)</PresentationFormat>
  <Paragraphs>233</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powerpoint-template</vt:lpstr>
      <vt:lpstr>Changing the monetary policy game using quantitative easing: Is it doing the job?</vt:lpstr>
      <vt:lpstr>The U.S. unemployment and mortgage rates:  A relationship study</vt:lpstr>
      <vt:lpstr>Fed announces new mortgage bond-buying plan, keeps interest rates low</vt:lpstr>
      <vt:lpstr>News Headlines-Fed actions' economic impact-Washington Post</vt:lpstr>
      <vt:lpstr>Figure 1. U.S. Unemployment Rate</vt:lpstr>
      <vt:lpstr>The Fed’s Actions seem to indicate that the unemployment rate is correlated  to these variables?</vt:lpstr>
      <vt:lpstr>Recent QE’s – QE1, QE2, &amp; QE3</vt:lpstr>
      <vt:lpstr>Recent QE’s – QE1, QE2, &amp; QE3</vt:lpstr>
      <vt:lpstr>What the literature say?</vt:lpstr>
      <vt:lpstr>30-Yr Fixed Mortgage Rate Versus  10-Yr U. S. Treasury Rate </vt:lpstr>
      <vt:lpstr>U.S. Unemployment Rate Versus  10-Yr U. S. Treasury Rate </vt:lpstr>
      <vt:lpstr>U. S. Unemployment Rate Versus  30-Yr Fixed Mortgage Rate</vt:lpstr>
      <vt:lpstr>Pearson Correlation Between Variables (Jan 2007-July2012)</vt:lpstr>
      <vt:lpstr>Robust Multiple Regression Using Huber's Method (C=1.345)</vt:lpstr>
      <vt:lpstr>PowerPoint Presentation</vt:lpstr>
      <vt:lpstr>Table 2. Analysis of Predictive Model (Aug 2012-Jul 2013) </vt:lpstr>
    </vt:vector>
  </TitlesOfParts>
  <Company>Pepperdine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Valadez, Ray</dc:creator>
  <cp:lastModifiedBy>Dr. Russell Baker</cp:lastModifiedBy>
  <cp:revision>31</cp:revision>
  <dcterms:created xsi:type="dcterms:W3CDTF">2013-10-05T18:01:39Z</dcterms:created>
  <dcterms:modified xsi:type="dcterms:W3CDTF">2013-10-24T12:31:28Z</dcterms:modified>
</cp:coreProperties>
</file>