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73" r:id="rId4"/>
    <p:sldId id="286" r:id="rId5"/>
    <p:sldId id="287" r:id="rId6"/>
    <p:sldId id="288" r:id="rId7"/>
    <p:sldId id="289" r:id="rId8"/>
    <p:sldId id="290" r:id="rId9"/>
    <p:sldId id="291" r:id="rId10"/>
    <p:sldId id="292" r:id="rId11"/>
    <p:sldId id="293" r:id="rId12"/>
    <p:sldId id="294" r:id="rId13"/>
    <p:sldId id="295" r:id="rId14"/>
    <p:sldId id="296" r:id="rId15"/>
    <p:sldId id="297" r:id="rId16"/>
    <p:sldId id="300" r:id="rId17"/>
    <p:sldId id="301" r:id="rId18"/>
    <p:sldId id="298" r:id="rId19"/>
    <p:sldId id="302" r:id="rId20"/>
    <p:sldId id="303" r:id="rId21"/>
    <p:sldId id="25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EEE3"/>
    <a:srgbClr val="FFFFCC"/>
    <a:srgbClr val="F2F7FC"/>
    <a:srgbClr val="009644"/>
    <a:srgbClr val="CCECFF"/>
    <a:srgbClr val="FFCC66"/>
    <a:srgbClr val="FFE7FF"/>
    <a:srgbClr val="EBFFEB"/>
    <a:srgbClr val="CCFFCC"/>
    <a:srgbClr val="FEF8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702" y="78"/>
      </p:cViewPr>
      <p:guideLst/>
    </p:cSldViewPr>
  </p:slideViewPr>
  <p:notesTextViewPr>
    <p:cViewPr>
      <p:scale>
        <a:sx n="1" d="1"/>
        <a:sy n="1" d="1"/>
      </p:scale>
      <p:origin x="0" y="0"/>
    </p:cViewPr>
  </p:notesTextViewPr>
  <p:sorterViewPr>
    <p:cViewPr>
      <p:scale>
        <a:sx n="100" d="100"/>
        <a:sy n="100" d="100"/>
      </p:scale>
      <p:origin x="0" y="-977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91022-711B-44F2-8590-BFA51BA48D3B}" type="datetimeFigureOut">
              <a:rPr lang="en-US" smtClean="0"/>
              <a:t>3/14/2020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015F3C-E5CB-40D7-BA32-854E003EC60A}" type="slidenum">
              <a:rPr lang="en-US" smtClean="0"/>
              <a:t>‹#›</a:t>
            </a:fld>
            <a:endParaRPr lang="en-US" dirty="0"/>
          </a:p>
        </p:txBody>
      </p:sp>
    </p:spTree>
    <p:extLst>
      <p:ext uri="{BB962C8B-B14F-4D97-AF65-F5344CB8AC3E}">
        <p14:creationId xmlns:p14="http://schemas.microsoft.com/office/powerpoint/2010/main" val="44627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Times New Roman" panose="02020603050405020304" pitchFamily="18" charset="0"/>
                <a:cs typeface="Times New Roman" panose="02020603050405020304" pitchFamily="18" charset="0"/>
              </a:defRPr>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A853E9E6-97E7-4E60-AB44-7671916C7C2C}" type="datetimeFigureOut">
              <a:rPr lang="en-US" smtClean="0"/>
              <a:t>3/14/2020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2B22EB-AB81-4C6A-A5FB-A0F69FB2D115}" type="slidenum">
              <a:rPr lang="en-US" smtClean="0"/>
              <a:t>‹#›</a:t>
            </a:fld>
            <a:endParaRPr lang="en-US" dirty="0"/>
          </a:p>
        </p:txBody>
      </p:sp>
    </p:spTree>
    <p:extLst>
      <p:ext uri="{BB962C8B-B14F-4D97-AF65-F5344CB8AC3E}">
        <p14:creationId xmlns:p14="http://schemas.microsoft.com/office/powerpoint/2010/main" val="1268269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2741" y="193004"/>
            <a:ext cx="11705216" cy="882762"/>
          </a:xfrm>
        </p:spPr>
        <p:txBody>
          <a:bodyPr>
            <a:normAutofit/>
          </a:bodyPr>
          <a:lstStyle>
            <a:lvl1pPr>
              <a:defRPr sz="3600">
                <a:latin typeface="Times New Roman" panose="02020603050405020304" pitchFamily="18" charset="0"/>
                <a:cs typeface="Times New Roman" panose="02020603050405020304" pitchFamily="18" charset="0"/>
              </a:defRPr>
            </a:lvl1pPr>
          </a:lstStyle>
          <a:p>
            <a:r>
              <a:rPr lang="en-US" smtClean="0"/>
              <a:t>Click to edit Master title style</a:t>
            </a:r>
            <a:endParaRPr lang="en-US"/>
          </a:p>
        </p:txBody>
      </p:sp>
      <p:sp>
        <p:nvSpPr>
          <p:cNvPr id="3" name="Content Placeholder 2"/>
          <p:cNvSpPr>
            <a:spLocks noGrp="1"/>
          </p:cNvSpPr>
          <p:nvPr>
            <p:ph idx="1"/>
          </p:nvPr>
        </p:nvSpPr>
        <p:spPr>
          <a:xfrm>
            <a:off x="192740" y="1223197"/>
            <a:ext cx="11705217" cy="4351338"/>
          </a:xfrm>
        </p:spPr>
        <p:txBody>
          <a:bodyPr>
            <a:normAutofit/>
          </a:bodyPr>
          <a:lstStyle>
            <a:lvl1pPr>
              <a:defRPr sz="2000">
                <a:latin typeface="Times New Roman" panose="02020603050405020304" pitchFamily="18" charset="0"/>
                <a:cs typeface="Times New Roman" panose="02020603050405020304" pitchFamily="18" charset="0"/>
              </a:defRPr>
            </a:lvl1pPr>
            <a:lvl2pPr>
              <a:defRPr sz="1800">
                <a:latin typeface="Times New Roman" panose="02020603050405020304" pitchFamily="18" charset="0"/>
                <a:cs typeface="Times New Roman" panose="02020603050405020304" pitchFamily="18" charset="0"/>
              </a:defRPr>
            </a:lvl2pPr>
            <a:lvl3pPr>
              <a:defRPr sz="1600">
                <a:latin typeface="Times New Roman" panose="02020603050405020304" pitchFamily="18" charset="0"/>
                <a:cs typeface="Times New Roman" panose="02020603050405020304" pitchFamily="18" charset="0"/>
              </a:defRPr>
            </a:lvl3pPr>
            <a:lvl4pPr>
              <a:defRPr sz="1400">
                <a:latin typeface="Times New Roman" panose="02020603050405020304" pitchFamily="18" charset="0"/>
                <a:cs typeface="Times New Roman" panose="02020603050405020304" pitchFamily="18" charset="0"/>
              </a:defRPr>
            </a:lvl4pPr>
            <a:lvl5pPr>
              <a:defRPr sz="1400">
                <a:latin typeface="Times New Roman" panose="02020603050405020304" pitchFamily="18" charset="0"/>
                <a:cs typeface="Times New Roman" panose="020206030504050203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A853E9E6-97E7-4E60-AB44-7671916C7C2C}" type="datetimeFigureOut">
              <a:rPr lang="en-US" smtClean="0"/>
              <a:t>3/14/2020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2B22EB-AB81-4C6A-A5FB-A0F69FB2D115}" type="slidenum">
              <a:rPr lang="en-US" smtClean="0"/>
              <a:t>‹#›</a:t>
            </a:fld>
            <a:endParaRPr lang="en-US" dirty="0"/>
          </a:p>
        </p:txBody>
      </p:sp>
    </p:spTree>
    <p:extLst>
      <p:ext uri="{BB962C8B-B14F-4D97-AF65-F5344CB8AC3E}">
        <p14:creationId xmlns:p14="http://schemas.microsoft.com/office/powerpoint/2010/main" val="3396774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53E9E6-97E7-4E60-AB44-7671916C7C2C}" type="datetimeFigureOut">
              <a:rPr lang="en-US" smtClean="0"/>
              <a:t>3/14/2020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2B22EB-AB81-4C6A-A5FB-A0F69FB2D115}" type="slidenum">
              <a:rPr lang="en-US" smtClean="0"/>
              <a:t>‹#›</a:t>
            </a:fld>
            <a:endParaRPr lang="en-US" dirty="0"/>
          </a:p>
        </p:txBody>
      </p:sp>
    </p:spTree>
    <p:extLst>
      <p:ext uri="{BB962C8B-B14F-4D97-AF65-F5344CB8AC3E}">
        <p14:creationId xmlns:p14="http://schemas.microsoft.com/office/powerpoint/2010/main" val="3458998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853E9E6-97E7-4E60-AB44-7671916C7C2C}" type="datetimeFigureOut">
              <a:rPr lang="en-US" smtClean="0"/>
              <a:t>3/14/2020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82B22EB-AB81-4C6A-A5FB-A0F69FB2D115}" type="slidenum">
              <a:rPr lang="en-US" smtClean="0"/>
              <a:t>‹#›</a:t>
            </a:fld>
            <a:endParaRPr lang="en-US" dirty="0"/>
          </a:p>
        </p:txBody>
      </p:sp>
    </p:spTree>
    <p:extLst>
      <p:ext uri="{BB962C8B-B14F-4D97-AF65-F5344CB8AC3E}">
        <p14:creationId xmlns:p14="http://schemas.microsoft.com/office/powerpoint/2010/main" val="4270349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53E9E6-97E7-4E60-AB44-7671916C7C2C}" type="datetimeFigureOut">
              <a:rPr lang="en-US" smtClean="0"/>
              <a:t>3/14/2020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82B22EB-AB81-4C6A-A5FB-A0F69FB2D115}" type="slidenum">
              <a:rPr lang="en-US" smtClean="0"/>
              <a:t>‹#›</a:t>
            </a:fld>
            <a:endParaRPr lang="en-US" dirty="0"/>
          </a:p>
        </p:txBody>
      </p:sp>
    </p:spTree>
    <p:extLst>
      <p:ext uri="{BB962C8B-B14F-4D97-AF65-F5344CB8AC3E}">
        <p14:creationId xmlns:p14="http://schemas.microsoft.com/office/powerpoint/2010/main" val="1647761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4256" y="171487"/>
            <a:ext cx="11672944" cy="807459"/>
          </a:xfrm>
        </p:spPr>
        <p:txBody>
          <a:bodyPr>
            <a:normAutofit/>
          </a:bodyPr>
          <a:lstStyle>
            <a:lvl1pPr>
              <a:defRPr sz="3600">
                <a:latin typeface="Times New Roman" panose="02020603050405020304" pitchFamily="18" charset="0"/>
                <a:cs typeface="Times New Roman" panose="02020603050405020304" pitchFamily="18" charset="0"/>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53E9E6-97E7-4E60-AB44-7671916C7C2C}" type="datetimeFigureOut">
              <a:rPr lang="en-US" smtClean="0"/>
              <a:t>3/14/2020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82B22EB-AB81-4C6A-A5FB-A0F69FB2D115}" type="slidenum">
              <a:rPr lang="en-US" smtClean="0"/>
              <a:t>‹#›</a:t>
            </a:fld>
            <a:endParaRPr lang="en-US" dirty="0"/>
          </a:p>
        </p:txBody>
      </p:sp>
    </p:spTree>
    <p:extLst>
      <p:ext uri="{BB962C8B-B14F-4D97-AF65-F5344CB8AC3E}">
        <p14:creationId xmlns:p14="http://schemas.microsoft.com/office/powerpoint/2010/main" val="170842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53E9E6-97E7-4E60-AB44-7671916C7C2C}" type="datetimeFigureOut">
              <a:rPr lang="en-US" smtClean="0"/>
              <a:t>3/14/2020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82B22EB-AB81-4C6A-A5FB-A0F69FB2D115}" type="slidenum">
              <a:rPr lang="en-US" smtClean="0"/>
              <a:t>‹#›</a:t>
            </a:fld>
            <a:endParaRPr lang="en-US" dirty="0"/>
          </a:p>
        </p:txBody>
      </p:sp>
    </p:spTree>
    <p:extLst>
      <p:ext uri="{BB962C8B-B14F-4D97-AF65-F5344CB8AC3E}">
        <p14:creationId xmlns:p14="http://schemas.microsoft.com/office/powerpoint/2010/main" val="3745463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53E9E6-97E7-4E60-AB44-7671916C7C2C}" type="datetimeFigureOut">
              <a:rPr lang="en-US" smtClean="0"/>
              <a:t>3/14/2020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82B22EB-AB81-4C6A-A5FB-A0F69FB2D115}" type="slidenum">
              <a:rPr lang="en-US" smtClean="0"/>
              <a:t>‹#›</a:t>
            </a:fld>
            <a:endParaRPr lang="en-US" dirty="0"/>
          </a:p>
        </p:txBody>
      </p:sp>
    </p:spTree>
    <p:extLst>
      <p:ext uri="{BB962C8B-B14F-4D97-AF65-F5344CB8AC3E}">
        <p14:creationId xmlns:p14="http://schemas.microsoft.com/office/powerpoint/2010/main" val="2497989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53E9E6-97E7-4E60-AB44-7671916C7C2C}" type="datetimeFigureOut">
              <a:rPr lang="en-US" smtClean="0"/>
              <a:t>3/14/2020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82B22EB-AB81-4C6A-A5FB-A0F69FB2D115}" type="slidenum">
              <a:rPr lang="en-US" smtClean="0"/>
              <a:t>‹#›</a:t>
            </a:fld>
            <a:endParaRPr lang="en-US" dirty="0"/>
          </a:p>
        </p:txBody>
      </p:sp>
    </p:spTree>
    <p:extLst>
      <p:ext uri="{BB962C8B-B14F-4D97-AF65-F5344CB8AC3E}">
        <p14:creationId xmlns:p14="http://schemas.microsoft.com/office/powerpoint/2010/main" val="3616279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53E9E6-97E7-4E60-AB44-7671916C7C2C}" type="datetimeFigureOut">
              <a:rPr lang="en-US" smtClean="0"/>
              <a:t>3/14/2020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2B22EB-AB81-4C6A-A5FB-A0F69FB2D115}" type="slidenum">
              <a:rPr lang="en-US" smtClean="0"/>
              <a:t>‹#›</a:t>
            </a:fld>
            <a:endParaRPr lang="en-US" dirty="0"/>
          </a:p>
        </p:txBody>
      </p:sp>
    </p:spTree>
    <p:extLst>
      <p:ext uri="{BB962C8B-B14F-4D97-AF65-F5344CB8AC3E}">
        <p14:creationId xmlns:p14="http://schemas.microsoft.com/office/powerpoint/2010/main" val="321895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53E9E6-97E7-4E60-AB44-7671916C7C2C}" type="datetimeFigureOut">
              <a:rPr lang="en-US" smtClean="0"/>
              <a:t>3/14/2020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2B22EB-AB81-4C6A-A5FB-A0F69FB2D115}" type="slidenum">
              <a:rPr lang="en-US" smtClean="0"/>
              <a:t>‹#›</a:t>
            </a:fld>
            <a:endParaRPr lang="en-US" dirty="0"/>
          </a:p>
        </p:txBody>
      </p:sp>
    </p:spTree>
    <p:extLst>
      <p:ext uri="{BB962C8B-B14F-4D97-AF65-F5344CB8AC3E}">
        <p14:creationId xmlns:p14="http://schemas.microsoft.com/office/powerpoint/2010/main" val="3085090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53E9E6-97E7-4E60-AB44-7671916C7C2C}" type="datetimeFigureOut">
              <a:rPr lang="en-US" smtClean="0"/>
              <a:t>3/14/2020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2B22EB-AB81-4C6A-A5FB-A0F69FB2D115}" type="slidenum">
              <a:rPr lang="en-US" smtClean="0"/>
              <a:t>‹#›</a:t>
            </a:fld>
            <a:endParaRPr lang="en-US" dirty="0"/>
          </a:p>
        </p:txBody>
      </p:sp>
    </p:spTree>
    <p:extLst>
      <p:ext uri="{BB962C8B-B14F-4D97-AF65-F5344CB8AC3E}">
        <p14:creationId xmlns:p14="http://schemas.microsoft.com/office/powerpoint/2010/main" val="1329366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mailto:jerzy@wne.edu" TargetMode="External"/><Relationship Id="rId2" Type="http://schemas.openxmlformats.org/officeDocument/2006/relationships/hyperlink" Target="http://biiat.com/conference/2020/aabri/SanAntonio/"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www.rdocumentation.org/packages/lpSolve/versions/5.6.15/topics/lp.transport" TargetMode="External"/><Relationship Id="rId2" Type="http://schemas.openxmlformats.org/officeDocument/2006/relationships/hyperlink" Target="https://www.rdocumentation.org/packages/linprog/versions/0.9-2/topics/solveLP" TargetMode="External"/><Relationship Id="rId1" Type="http://schemas.openxmlformats.org/officeDocument/2006/relationships/slideLayout" Target="../slideLayouts/slideLayout2.xml"/><Relationship Id="rId4" Type="http://schemas.openxmlformats.org/officeDocument/2006/relationships/hyperlink" Target="https://igraph.org/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7066" y="1965959"/>
            <a:ext cx="11087100" cy="1208909"/>
          </a:xfrm>
        </p:spPr>
        <p:txBody>
          <a:bodyPr>
            <a:normAutofit/>
          </a:bodyPr>
          <a:lstStyle/>
          <a:p>
            <a:r>
              <a:rPr lang="en-US" sz="4000" dirty="0"/>
              <a:t>A Case for Network Optimization with R</a:t>
            </a:r>
            <a:endParaRPr lang="en-US" sz="4000" dirty="0"/>
          </a:p>
        </p:txBody>
      </p:sp>
      <p:sp>
        <p:nvSpPr>
          <p:cNvPr id="3" name="Subtitle 2"/>
          <p:cNvSpPr>
            <a:spLocks noGrp="1"/>
          </p:cNvSpPr>
          <p:nvPr>
            <p:ph type="subTitle" idx="1"/>
          </p:nvPr>
        </p:nvSpPr>
        <p:spPr>
          <a:xfrm>
            <a:off x="1849879" y="4114801"/>
            <a:ext cx="8470075" cy="1394460"/>
          </a:xfrm>
        </p:spPr>
        <p:txBody>
          <a:bodyPr>
            <a:normAutofit fontScale="92500" lnSpcReduction="20000"/>
          </a:bodyPr>
          <a:lstStyle/>
          <a:p>
            <a:r>
              <a:rPr lang="en-US" i="1" dirty="0" smtClean="0"/>
              <a:t>Jerzy Letkowski, </a:t>
            </a:r>
            <a:r>
              <a:rPr lang="en-US" i="1" dirty="0" smtClean="0"/>
              <a:t>Ph.D.</a:t>
            </a:r>
            <a:endParaRPr lang="en-US" i="1" dirty="0" smtClean="0"/>
          </a:p>
          <a:p>
            <a:r>
              <a:rPr lang="en-US" sz="1900" i="1" dirty="0" smtClean="0"/>
              <a:t>Western New England </a:t>
            </a:r>
            <a:r>
              <a:rPr lang="en-US" sz="1900" i="1" dirty="0" smtClean="0"/>
              <a:t>University</a:t>
            </a:r>
          </a:p>
          <a:p>
            <a:r>
              <a:rPr lang="en-US" sz="1900" i="1" dirty="0" smtClean="0"/>
              <a:t>College of Business</a:t>
            </a:r>
            <a:endParaRPr lang="en-US" sz="1900" i="1" dirty="0" smtClean="0"/>
          </a:p>
          <a:p>
            <a:r>
              <a:rPr lang="en-US" sz="1900" i="1" dirty="0" smtClean="0"/>
              <a:t>Springfield, MA</a:t>
            </a:r>
            <a:endParaRPr lang="en-US" sz="1900" i="1" dirty="0"/>
          </a:p>
        </p:txBody>
      </p:sp>
      <p:sp>
        <p:nvSpPr>
          <p:cNvPr id="4" name="TextBox 3"/>
          <p:cNvSpPr txBox="1"/>
          <p:nvPr/>
        </p:nvSpPr>
        <p:spPr>
          <a:xfrm>
            <a:off x="1181446" y="671699"/>
            <a:ext cx="9806940" cy="461665"/>
          </a:xfrm>
          <a:prstGeom prst="rect">
            <a:avLst/>
          </a:prstGeom>
          <a:noFill/>
        </p:spPr>
        <p:txBody>
          <a:bodyPr wrap="square" rtlCol="0">
            <a:spAutoFit/>
          </a:bodyPr>
          <a:lstStyle/>
          <a:p>
            <a:pPr algn="ctr"/>
            <a:r>
              <a:rPr lang="en-US" sz="2400" dirty="0">
                <a:solidFill>
                  <a:srgbClr val="0070C0"/>
                </a:solidFill>
                <a:latin typeface="Times New Roman" panose="02020603050405020304" pitchFamily="18" charset="0"/>
                <a:cs typeface="Times New Roman" panose="02020603050405020304" pitchFamily="18" charset="0"/>
              </a:rPr>
              <a:t>AABRI International </a:t>
            </a:r>
            <a:r>
              <a:rPr lang="en-US" sz="2400" dirty="0" smtClean="0">
                <a:solidFill>
                  <a:srgbClr val="0070C0"/>
                </a:solidFill>
                <a:latin typeface="Times New Roman" panose="02020603050405020304" pitchFamily="18" charset="0"/>
                <a:cs typeface="Times New Roman" panose="02020603050405020304" pitchFamily="18" charset="0"/>
              </a:rPr>
              <a:t>Conference </a:t>
            </a:r>
            <a:r>
              <a:rPr lang="en-US" sz="2400" dirty="0">
                <a:solidFill>
                  <a:srgbClr val="0070C0"/>
                </a:solidFill>
                <a:latin typeface="Times New Roman" panose="02020603050405020304" pitchFamily="18" charset="0"/>
                <a:cs typeface="Times New Roman" panose="02020603050405020304" pitchFamily="18" charset="0"/>
              </a:rPr>
              <a:t>- San Antonio, Texas - March </a:t>
            </a:r>
            <a:r>
              <a:rPr lang="en-US" sz="2400" dirty="0" smtClean="0">
                <a:solidFill>
                  <a:srgbClr val="0070C0"/>
                </a:solidFill>
                <a:latin typeface="Times New Roman" panose="02020603050405020304" pitchFamily="18" charset="0"/>
                <a:cs typeface="Times New Roman" panose="02020603050405020304" pitchFamily="18" charset="0"/>
              </a:rPr>
              <a:t>19 </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smtClean="0">
                <a:solidFill>
                  <a:srgbClr val="0070C0"/>
                </a:solidFill>
                <a:latin typeface="Times New Roman" panose="02020603050405020304" pitchFamily="18" charset="0"/>
                <a:cs typeface="Times New Roman" panose="02020603050405020304" pitchFamily="18" charset="0"/>
              </a:rPr>
              <a:t>21, 2020 </a:t>
            </a:r>
            <a:endParaRPr lang="en-US" sz="24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3337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784" y="215864"/>
            <a:ext cx="11705216" cy="882762"/>
          </a:xfrm>
        </p:spPr>
        <p:txBody>
          <a:bodyPr/>
          <a:lstStyle/>
          <a:p>
            <a:r>
              <a:rPr lang="en-US" dirty="0" smtClean="0"/>
              <a:t>Outline</a:t>
            </a:r>
            <a:endParaRPr lang="en-US" dirty="0"/>
          </a:p>
        </p:txBody>
      </p:sp>
      <p:sp>
        <p:nvSpPr>
          <p:cNvPr id="3" name="Content Placeholder 2"/>
          <p:cNvSpPr>
            <a:spLocks noGrp="1"/>
          </p:cNvSpPr>
          <p:nvPr>
            <p:ph idx="1"/>
          </p:nvPr>
        </p:nvSpPr>
        <p:spPr>
          <a:xfrm>
            <a:off x="977937" y="1188907"/>
            <a:ext cx="10722910" cy="4351338"/>
          </a:xfrm>
        </p:spPr>
        <p:txBody>
          <a:bodyPr>
            <a:normAutofit/>
          </a:bodyPr>
          <a:lstStyle/>
          <a:p>
            <a:r>
              <a:rPr lang="en-US" sz="2800" dirty="0" smtClean="0"/>
              <a:t>A Network Modeling</a:t>
            </a:r>
            <a:endParaRPr lang="en-US" sz="2800" dirty="0" smtClean="0"/>
          </a:p>
          <a:p>
            <a:r>
              <a:rPr lang="en-US" sz="2800" dirty="0" smtClean="0"/>
              <a:t>Transportation Problem</a:t>
            </a:r>
            <a:endParaRPr lang="en-US" sz="2800" dirty="0" smtClean="0"/>
          </a:p>
          <a:p>
            <a:r>
              <a:rPr lang="en-US" sz="2800" dirty="0" smtClean="0"/>
              <a:t>Linear Programming Solution in R</a:t>
            </a:r>
            <a:endParaRPr lang="en-US" sz="2800" dirty="0" smtClean="0"/>
          </a:p>
          <a:p>
            <a:r>
              <a:rPr lang="en-US" sz="2800" dirty="0" smtClean="0"/>
              <a:t>Network-Graph Visualization in R</a:t>
            </a:r>
            <a:endParaRPr lang="en-US" sz="2800" dirty="0" smtClean="0"/>
          </a:p>
          <a:p>
            <a:r>
              <a:rPr lang="en-US" sz="2800" dirty="0" smtClean="0"/>
              <a:t>References</a:t>
            </a:r>
            <a:endParaRPr lang="en-US" sz="2800" dirty="0" smtClean="0"/>
          </a:p>
          <a:p>
            <a:r>
              <a:rPr lang="en-US" sz="2800" dirty="0" smtClean="0"/>
              <a:t>Q &amp; A</a:t>
            </a:r>
            <a:endParaRPr lang="en-US" sz="2800" dirty="0"/>
          </a:p>
        </p:txBody>
      </p:sp>
    </p:spTree>
    <p:extLst>
      <p:ext uri="{BB962C8B-B14F-4D97-AF65-F5344CB8AC3E}">
        <p14:creationId xmlns:p14="http://schemas.microsoft.com/office/powerpoint/2010/main" val="2743239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Network </a:t>
            </a:r>
            <a:r>
              <a:rPr lang="en-US" dirty="0" smtClean="0"/>
              <a:t>Modeling – Structure</a:t>
            </a:r>
            <a:endParaRPr lang="en-US" dirty="0"/>
          </a:p>
        </p:txBody>
      </p:sp>
      <mc:AlternateContent xmlns:mc="http://schemas.openxmlformats.org/markup-compatibility/2006">
        <mc:Choice xmlns:a14="http://schemas.microsoft.com/office/drawing/2010/main" Requires="a14">
          <p:sp>
            <p:nvSpPr>
              <p:cNvPr id="3" name="TextBox 2"/>
              <p:cNvSpPr txBox="1"/>
              <p:nvPr/>
            </p:nvSpPr>
            <p:spPr>
              <a:xfrm>
                <a:off x="400050" y="1083155"/>
                <a:ext cx="10847070" cy="3200876"/>
              </a:xfrm>
              <a:prstGeom prst="rect">
                <a:avLst/>
              </a:prstGeom>
              <a:noFill/>
            </p:spPr>
            <p:txBody>
              <a:bodyPr wrap="square" rtlCol="0">
                <a:spAutoFit/>
              </a:bodyPr>
              <a:lstStyle/>
              <a:p>
                <a:pPr>
                  <a:spcAft>
                    <a:spcPts val="1200"/>
                  </a:spcAft>
                </a:pPr>
                <a:r>
                  <a:rPr lang="en-US" sz="2400" dirty="0" smtClean="0"/>
                  <a:t>In network modeling, problem specifications can be [conveniently] visualized as a graph. Formally, a graph is defined as </a:t>
                </a:r>
                <a:r>
                  <a:rPr lang="en-US" sz="2400" dirty="0"/>
                  <a:t>a pair of two sets: </a:t>
                </a:r>
                <a:r>
                  <a:rPr lang="en-US" sz="2400" dirty="0" smtClean="0"/>
                  <a:t/>
                </a:r>
                <a:br>
                  <a:rPr lang="en-US" sz="2400" dirty="0" smtClean="0"/>
                </a:br>
                <a:r>
                  <a:rPr lang="en-US" sz="2400" i="1" dirty="0" smtClean="0"/>
                  <a:t>V</a:t>
                </a:r>
                <a:r>
                  <a:rPr lang="en-US" sz="2400" dirty="0" smtClean="0"/>
                  <a:t> </a:t>
                </a:r>
                <a:r>
                  <a:rPr lang="en-US" sz="2400" dirty="0"/>
                  <a:t>(a set of vertices) and </a:t>
                </a:r>
                <a:r>
                  <a:rPr lang="en-US" sz="2400" i="1" dirty="0"/>
                  <a:t>A</a:t>
                </a:r>
                <a:r>
                  <a:rPr lang="en-US" sz="2400" dirty="0"/>
                  <a:t> (a set of arcs).</a:t>
                </a:r>
              </a:p>
              <a:p>
                <a:pPr lvl="1"/>
                <a14:m>
                  <m:oMathPara xmlns:m="http://schemas.openxmlformats.org/officeDocument/2006/math">
                    <m:oMathParaPr>
                      <m:jc m:val="centerGroup"/>
                    </m:oMathParaPr>
                    <m:oMath xmlns:m="http://schemas.openxmlformats.org/officeDocument/2006/math">
                      <m:r>
                        <a:rPr lang="en-US" sz="2800" i="1"/>
                        <m:t>𝐺</m:t>
                      </m:r>
                      <m:r>
                        <a:rPr lang="en-US" sz="2800" i="1"/>
                        <m:t>=</m:t>
                      </m:r>
                      <m:d>
                        <m:dPr>
                          <m:begChr m:val="{"/>
                          <m:endChr m:val="}"/>
                          <m:ctrlPr>
                            <a:rPr lang="en-US" sz="2800" i="1"/>
                          </m:ctrlPr>
                        </m:dPr>
                        <m:e>
                          <m:r>
                            <a:rPr lang="en-US" sz="2800" i="1"/>
                            <m:t>𝑉</m:t>
                          </m:r>
                          <m:r>
                            <a:rPr lang="en-US" sz="2800" i="1"/>
                            <m:t>,</m:t>
                          </m:r>
                          <m:r>
                            <a:rPr lang="en-US" sz="2800" i="1"/>
                            <m:t>𝐴</m:t>
                          </m:r>
                        </m:e>
                      </m:d>
                    </m:oMath>
                  </m:oMathPara>
                </a14:m>
                <a:endParaRPr lang="en-US" sz="2400" dirty="0" smtClean="0"/>
              </a:p>
              <a:p>
                <a:pPr>
                  <a:spcBef>
                    <a:spcPts val="1200"/>
                  </a:spcBef>
                </a:pPr>
                <a:r>
                  <a:rPr lang="en-US" sz="2400" dirty="0" smtClean="0"/>
                  <a:t>If the vertices are defined as arrays if integers, </a:t>
                </a:r>
                <a14:m>
                  <m:oMath xmlns:m="http://schemas.openxmlformats.org/officeDocument/2006/math">
                    <m:r>
                      <a:rPr lang="en-US" sz="2400" b="0" i="1" smtClean="0">
                        <a:latin typeface="Cambria Math" panose="02040503050406030204" pitchFamily="18" charset="0"/>
                      </a:rPr>
                      <m:t>𝑉</m:t>
                    </m:r>
                    <m:r>
                      <a:rPr lang="en-US" sz="2400" b="0" i="1" smtClean="0">
                        <a:latin typeface="Cambria Math" panose="02040503050406030204" pitchFamily="18" charset="0"/>
                      </a:rPr>
                      <m:t>=</m:t>
                    </m:r>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1,2,</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𝑛</m:t>
                        </m:r>
                      </m:e>
                    </m:d>
                  </m:oMath>
                </a14:m>
                <a:r>
                  <a:rPr lang="en-US" sz="2400" dirty="0" smtClean="0"/>
                  <a:t> then arcs can be defined as a subset of the Cartesian product of V and V:  </a:t>
                </a:r>
                <a14:m>
                  <m:oMath xmlns:m="http://schemas.openxmlformats.org/officeDocument/2006/math">
                    <m:r>
                      <a:rPr lang="en-US" sz="2400" b="0" i="1" smtClean="0">
                        <a:latin typeface="Cambria Math" panose="02040503050406030204" pitchFamily="18" charset="0"/>
                      </a:rPr>
                      <m:t>𝐴</m:t>
                    </m:r>
                    <m:r>
                      <a:rPr lang="en-US" sz="2400" b="0" i="1" smtClean="0">
                        <a:latin typeface="Cambria Math" panose="02040503050406030204" pitchFamily="18" charset="0"/>
                        <a:ea typeface="Cambria Math" panose="02040503050406030204" pitchFamily="18" charset="0"/>
                      </a:rPr>
                      <m:t>⊆</m:t>
                    </m:r>
                    <m:d>
                      <m:dPr>
                        <m:begChr m:val="{"/>
                        <m:endChr m:val="}"/>
                        <m:ctrlPr>
                          <a:rPr lang="en-US" sz="2400" b="0" i="1" smtClean="0">
                            <a:latin typeface="Cambria Math" panose="02040503050406030204" pitchFamily="18" charset="0"/>
                          </a:rPr>
                        </m:ctrlPr>
                      </m:dPr>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𝑖</m:t>
                            </m:r>
                            <m:r>
                              <a:rPr lang="en-US" sz="2400" b="0" i="1" smtClean="0">
                                <a:latin typeface="Cambria Math" panose="02040503050406030204" pitchFamily="18" charset="0"/>
                              </a:rPr>
                              <m:t>,</m:t>
                            </m:r>
                            <m:r>
                              <a:rPr lang="en-US" sz="2400" b="0" i="1" smtClean="0">
                                <a:latin typeface="Cambria Math" panose="02040503050406030204" pitchFamily="18" charset="0"/>
                              </a:rPr>
                              <m:t>𝑗</m:t>
                            </m:r>
                          </m:e>
                        </m:d>
                        <m:r>
                          <a:rPr lang="en-US" sz="2400" b="0" i="1" smtClean="0">
                            <a:latin typeface="Cambria Math" panose="02040503050406030204" pitchFamily="18" charset="0"/>
                          </a:rPr>
                          <m:t>,</m:t>
                        </m:r>
                        <m:r>
                          <a:rPr lang="en-US" sz="2400" b="0" i="1" smtClean="0">
                            <a:latin typeface="Cambria Math" panose="02040503050406030204" pitchFamily="18" charset="0"/>
                          </a:rPr>
                          <m:t>𝑖</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𝑉</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𝑉</m:t>
                        </m:r>
                      </m:e>
                    </m:d>
                  </m:oMath>
                </a14:m>
                <a:endParaRPr lang="en-US" sz="2400" dirty="0" smtClean="0"/>
              </a:p>
              <a:p>
                <a:pPr>
                  <a:spcBef>
                    <a:spcPts val="1200"/>
                  </a:spcBef>
                </a:pPr>
                <a:r>
                  <a:rPr lang="en-US" sz="2400" dirty="0" smtClean="0"/>
                  <a:t>Examples: </a:t>
                </a:r>
                <a:endParaRPr lang="en-US" sz="2400" dirty="0"/>
              </a:p>
            </p:txBody>
          </p:sp>
        </mc:Choice>
        <mc:Fallback>
          <p:sp>
            <p:nvSpPr>
              <p:cNvPr id="3" name="TextBox 2"/>
              <p:cNvSpPr txBox="1">
                <a:spLocks noRot="1" noChangeAspect="1" noMove="1" noResize="1" noEditPoints="1" noAdjustHandles="1" noChangeArrowheads="1" noChangeShapeType="1" noTextEdit="1"/>
              </p:cNvSpPr>
              <p:nvPr/>
            </p:nvSpPr>
            <p:spPr>
              <a:xfrm>
                <a:off x="400050" y="1083155"/>
                <a:ext cx="10847070" cy="3200876"/>
              </a:xfrm>
              <a:prstGeom prst="rect">
                <a:avLst/>
              </a:prstGeom>
              <a:blipFill rotWithShape="0">
                <a:blip r:embed="rId2"/>
                <a:stretch>
                  <a:fillRect l="-899" t="-1524" b="-342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Rectangle 7"/>
              <p:cNvSpPr/>
              <p:nvPr/>
            </p:nvSpPr>
            <p:spPr>
              <a:xfrm>
                <a:off x="708659" y="4188638"/>
                <a:ext cx="4000500" cy="923330"/>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1</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1, 2, 3, 4</m:t>
                          </m:r>
                        </m:e>
                      </m:d>
                    </m:oMath>
                  </m:oMathPara>
                </a14:m>
                <a:endParaRPr lang="en-US" i="1" dirty="0" smtClean="0">
                  <a:latin typeface="Cambria Math" panose="02040503050406030204" pitchFamily="18" charset="0"/>
                </a:endParaRPr>
              </a:p>
              <a:p>
                <a:pPr/>
                <a14:m>
                  <m:oMathPara xmlns:m="http://schemas.openxmlformats.org/officeDocument/2006/math">
                    <m:oMathParaPr>
                      <m:jc m:val="left"/>
                    </m:oMathParaPr>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1</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d>
                            <m:dPr>
                              <m:ctrlPr>
                                <a:rPr lang="en-US" i="1">
                                  <a:latin typeface="Cambria Math" panose="02040503050406030204" pitchFamily="18" charset="0"/>
                                </a:rPr>
                              </m:ctrlPr>
                            </m:dPr>
                            <m:e>
                              <m:r>
                                <a:rPr lang="en-US" i="1">
                                  <a:latin typeface="Cambria Math" panose="02040503050406030204" pitchFamily="18" charset="0"/>
                                </a:rPr>
                                <m:t>1,2</m:t>
                              </m:r>
                            </m:e>
                          </m:d>
                          <m:r>
                            <a:rPr lang="en-US" i="1">
                              <a:latin typeface="Cambria Math" panose="02040503050406030204" pitchFamily="18" charset="0"/>
                            </a:rPr>
                            <m:t>,(1,3),(2,3),(3,4),(4,3)</m:t>
                          </m:r>
                        </m:e>
                      </m:d>
                    </m:oMath>
                  </m:oMathPara>
                </a14:m>
                <a:endParaRPr lang="en-US" dirty="0" smtClean="0"/>
              </a:p>
              <a:p>
                <a:pPr/>
                <a14:m>
                  <m:oMathPara xmlns:m="http://schemas.openxmlformats.org/officeDocument/2006/math">
                    <m:oMathParaPr>
                      <m:jc m:val="left"/>
                    </m:oMathParaPr>
                    <m:oMath xmlns:m="http://schemas.openxmlformats.org/officeDocument/2006/math">
                      <m:sSub>
                        <m:sSubPr>
                          <m:ctrlPr>
                            <a:rPr lang="en-US" i="1"/>
                          </m:ctrlPr>
                        </m:sSubPr>
                        <m:e>
                          <m:r>
                            <a:rPr lang="en-US" i="1"/>
                            <m:t>𝐺</m:t>
                          </m:r>
                        </m:e>
                        <m:sub>
                          <m:r>
                            <a:rPr lang="en-US" i="1"/>
                            <m:t>1</m:t>
                          </m:r>
                        </m:sub>
                      </m:sSub>
                      <m:r>
                        <a:rPr lang="en-US" i="1"/>
                        <m:t>=</m:t>
                      </m:r>
                      <m:d>
                        <m:dPr>
                          <m:begChr m:val="{"/>
                          <m:endChr m:val="}"/>
                          <m:ctrlPr>
                            <a:rPr lang="en-US" i="1"/>
                          </m:ctrlPr>
                        </m:dPr>
                        <m:e>
                          <m:sSub>
                            <m:sSubPr>
                              <m:ctrlPr>
                                <a:rPr lang="en-US" i="1"/>
                              </m:ctrlPr>
                            </m:sSubPr>
                            <m:e>
                              <m:r>
                                <a:rPr lang="en-US" i="1"/>
                                <m:t>𝑉</m:t>
                              </m:r>
                            </m:e>
                            <m:sub>
                              <m:r>
                                <a:rPr lang="en-US" i="1"/>
                                <m:t>1</m:t>
                              </m:r>
                            </m:sub>
                          </m:sSub>
                          <m:r>
                            <a:rPr lang="en-US" i="1"/>
                            <m:t>,</m:t>
                          </m:r>
                          <m:sSub>
                            <m:sSubPr>
                              <m:ctrlPr>
                                <a:rPr lang="en-US" i="1"/>
                              </m:ctrlPr>
                            </m:sSubPr>
                            <m:e>
                              <m:r>
                                <a:rPr lang="en-US" i="1"/>
                                <m:t>𝐴</m:t>
                              </m:r>
                            </m:e>
                            <m:sub>
                              <m:r>
                                <a:rPr lang="en-US" i="1"/>
                                <m:t>1</m:t>
                              </m:r>
                            </m:sub>
                          </m:sSub>
                        </m:e>
                      </m:d>
                    </m:oMath>
                  </m:oMathPara>
                </a14:m>
                <a:endParaRPr lang="en-US" dirty="0"/>
              </a:p>
            </p:txBody>
          </p:sp>
        </mc:Choice>
        <mc:Fallback>
          <p:sp>
            <p:nvSpPr>
              <p:cNvPr id="8" name="Rectangle 7"/>
              <p:cNvSpPr>
                <a:spLocks noRot="1" noChangeAspect="1" noMove="1" noResize="1" noEditPoints="1" noAdjustHandles="1" noChangeArrowheads="1" noChangeShapeType="1" noTextEdit="1"/>
              </p:cNvSpPr>
              <p:nvPr/>
            </p:nvSpPr>
            <p:spPr>
              <a:xfrm>
                <a:off x="708659" y="4188638"/>
                <a:ext cx="4000500" cy="923330"/>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Rectangle 8"/>
              <p:cNvSpPr/>
              <p:nvPr/>
            </p:nvSpPr>
            <p:spPr>
              <a:xfrm>
                <a:off x="6009018" y="4188638"/>
                <a:ext cx="5546711" cy="923330"/>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sSub>
                        <m:sSubPr>
                          <m:ctrlPr>
                            <a:rPr lang="en-US" i="1"/>
                          </m:ctrlPr>
                        </m:sSubPr>
                        <m:e>
                          <m:r>
                            <a:rPr lang="en-US" i="1"/>
                            <m:t>𝑉</m:t>
                          </m:r>
                        </m:e>
                        <m:sub>
                          <m:r>
                            <a:rPr lang="en-US" i="1"/>
                            <m:t>2</m:t>
                          </m:r>
                        </m:sub>
                      </m:sSub>
                      <m:r>
                        <a:rPr lang="en-US" i="1"/>
                        <m:t>=</m:t>
                      </m:r>
                      <m:d>
                        <m:dPr>
                          <m:begChr m:val="{"/>
                          <m:endChr m:val="}"/>
                          <m:ctrlPr>
                            <a:rPr lang="en-US" i="1"/>
                          </m:ctrlPr>
                        </m:dPr>
                        <m:e>
                          <m:r>
                            <a:rPr lang="en-US" i="1"/>
                            <m:t>1, 2, 3, 4</m:t>
                          </m:r>
                        </m:e>
                      </m:d>
                    </m:oMath>
                  </m:oMathPara>
                </a14:m>
                <a:endParaRPr lang="en-US" dirty="0" smtClean="0"/>
              </a:p>
              <a:p>
                <a:pPr/>
                <a14:m>
                  <m:oMathPara xmlns:m="http://schemas.openxmlformats.org/officeDocument/2006/math">
                    <m:oMathParaPr>
                      <m:jc m:val="left"/>
                    </m:oMathParaPr>
                    <m:oMath xmlns:m="http://schemas.openxmlformats.org/officeDocument/2006/math">
                      <m:sSub>
                        <m:sSubPr>
                          <m:ctrlPr>
                            <a:rPr lang="en-US" i="1"/>
                          </m:ctrlPr>
                        </m:sSubPr>
                        <m:e>
                          <m:r>
                            <a:rPr lang="en-US" i="1"/>
                            <m:t>𝐴</m:t>
                          </m:r>
                        </m:e>
                        <m:sub>
                          <m:r>
                            <a:rPr lang="en-US" i="1"/>
                            <m:t>2</m:t>
                          </m:r>
                        </m:sub>
                      </m:sSub>
                      <m:r>
                        <a:rPr lang="en-US" i="1"/>
                        <m:t>=</m:t>
                      </m:r>
                      <m:d>
                        <m:dPr>
                          <m:begChr m:val="{"/>
                          <m:endChr m:val="}"/>
                          <m:ctrlPr>
                            <a:rPr lang="en-US" i="1"/>
                          </m:ctrlPr>
                        </m:dPr>
                        <m:e>
                          <m:d>
                            <m:dPr>
                              <m:ctrlPr>
                                <a:rPr lang="en-US" i="1"/>
                              </m:ctrlPr>
                            </m:dPr>
                            <m:e>
                              <m:r>
                                <a:rPr lang="en-US" i="1"/>
                                <m:t>1,2</m:t>
                              </m:r>
                            </m:e>
                          </m:d>
                          <m:r>
                            <a:rPr lang="en-US" i="1"/>
                            <m:t>,(1,3),(2,1),(2,3),(3,1),(3,2),(3,4),(4,3)</m:t>
                          </m:r>
                        </m:e>
                      </m:d>
                    </m:oMath>
                  </m:oMathPara>
                </a14:m>
                <a:endParaRPr lang="en-US" dirty="0" smtClean="0"/>
              </a:p>
              <a:p>
                <a:pPr/>
                <a14:m>
                  <m:oMathPara xmlns:m="http://schemas.openxmlformats.org/officeDocument/2006/math">
                    <m:oMathParaPr>
                      <m:jc m:val="left"/>
                    </m:oMathParaPr>
                    <m:oMath xmlns:m="http://schemas.openxmlformats.org/officeDocument/2006/math">
                      <m:sSub>
                        <m:sSubPr>
                          <m:ctrlPr>
                            <a:rPr lang="en-US" i="1"/>
                          </m:ctrlPr>
                        </m:sSubPr>
                        <m:e>
                          <m:r>
                            <a:rPr lang="en-US" i="1"/>
                            <m:t>𝐺</m:t>
                          </m:r>
                        </m:e>
                        <m:sub>
                          <m:r>
                            <a:rPr lang="en-US" i="1"/>
                            <m:t>2</m:t>
                          </m:r>
                        </m:sub>
                      </m:sSub>
                      <m:r>
                        <a:rPr lang="en-US" i="1"/>
                        <m:t>=</m:t>
                      </m:r>
                      <m:d>
                        <m:dPr>
                          <m:begChr m:val="{"/>
                          <m:endChr m:val="}"/>
                          <m:ctrlPr>
                            <a:rPr lang="en-US" i="1"/>
                          </m:ctrlPr>
                        </m:dPr>
                        <m:e>
                          <m:sSub>
                            <m:sSubPr>
                              <m:ctrlPr>
                                <a:rPr lang="en-US" i="1"/>
                              </m:ctrlPr>
                            </m:sSubPr>
                            <m:e>
                              <m:r>
                                <a:rPr lang="en-US" i="1"/>
                                <m:t>𝑉</m:t>
                              </m:r>
                            </m:e>
                            <m:sub>
                              <m:r>
                                <a:rPr lang="en-US" i="1"/>
                                <m:t>2</m:t>
                              </m:r>
                            </m:sub>
                          </m:sSub>
                          <m:r>
                            <a:rPr lang="en-US" i="1"/>
                            <m:t>,</m:t>
                          </m:r>
                          <m:sSub>
                            <m:sSubPr>
                              <m:ctrlPr>
                                <a:rPr lang="en-US" i="1"/>
                              </m:ctrlPr>
                            </m:sSubPr>
                            <m:e>
                              <m:r>
                                <a:rPr lang="en-US" i="1"/>
                                <m:t>𝐴</m:t>
                              </m:r>
                            </m:e>
                            <m:sub>
                              <m:r>
                                <a:rPr lang="en-US" i="1"/>
                                <m:t>2</m:t>
                              </m:r>
                            </m:sub>
                          </m:sSub>
                        </m:e>
                      </m:d>
                    </m:oMath>
                  </m:oMathPara>
                </a14:m>
                <a:endParaRPr lang="en-US" dirty="0"/>
              </a:p>
            </p:txBody>
          </p:sp>
        </mc:Choice>
        <mc:Fallback>
          <p:sp>
            <p:nvSpPr>
              <p:cNvPr id="9" name="Rectangle 8"/>
              <p:cNvSpPr>
                <a:spLocks noRot="1" noChangeAspect="1" noMove="1" noResize="1" noEditPoints="1" noAdjustHandles="1" noChangeArrowheads="1" noChangeShapeType="1" noTextEdit="1"/>
              </p:cNvSpPr>
              <p:nvPr/>
            </p:nvSpPr>
            <p:spPr>
              <a:xfrm>
                <a:off x="6009018" y="4188638"/>
                <a:ext cx="5546711" cy="923330"/>
              </a:xfrm>
              <a:prstGeom prst="rect">
                <a:avLst/>
              </a:prstGeom>
              <a:blipFill rotWithShape="0">
                <a:blip r:embed="rId4"/>
                <a:stretch>
                  <a:fillRect/>
                </a:stretch>
              </a:blipFill>
            </p:spPr>
            <p:txBody>
              <a:bodyPr/>
              <a:lstStyle/>
              <a:p>
                <a:r>
                  <a:rPr lang="en-US">
                    <a:noFill/>
                  </a:rPr>
                  <a:t> </a:t>
                </a:r>
              </a:p>
            </p:txBody>
          </p:sp>
        </mc:Fallback>
      </mc:AlternateContent>
      <p:pic>
        <p:nvPicPr>
          <p:cNvPr id="11" name="Picture 10"/>
          <p:cNvPicPr>
            <a:picLocks noChangeAspect="1"/>
          </p:cNvPicPr>
          <p:nvPr/>
        </p:nvPicPr>
        <p:blipFill>
          <a:blip r:embed="rId5"/>
          <a:stretch>
            <a:fillRect/>
          </a:stretch>
        </p:blipFill>
        <p:spPr>
          <a:xfrm>
            <a:off x="1663065" y="5111968"/>
            <a:ext cx="2571750" cy="1552575"/>
          </a:xfrm>
          <a:prstGeom prst="rect">
            <a:avLst/>
          </a:prstGeom>
        </p:spPr>
      </p:pic>
      <p:pic>
        <p:nvPicPr>
          <p:cNvPr id="12" name="Picture 11"/>
          <p:cNvPicPr>
            <a:picLocks noChangeAspect="1"/>
          </p:cNvPicPr>
          <p:nvPr/>
        </p:nvPicPr>
        <p:blipFill>
          <a:blip r:embed="rId6"/>
          <a:stretch>
            <a:fillRect/>
          </a:stretch>
        </p:blipFill>
        <p:spPr>
          <a:xfrm>
            <a:off x="7311513" y="5221249"/>
            <a:ext cx="2552700" cy="1504950"/>
          </a:xfrm>
          <a:prstGeom prst="rect">
            <a:avLst/>
          </a:prstGeom>
        </p:spPr>
      </p:pic>
    </p:spTree>
    <p:extLst>
      <p:ext uri="{BB962C8B-B14F-4D97-AF65-F5344CB8AC3E}">
        <p14:creationId xmlns:p14="http://schemas.microsoft.com/office/powerpoint/2010/main" val="1482236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Network </a:t>
            </a:r>
            <a:r>
              <a:rPr lang="en-US" dirty="0" smtClean="0"/>
              <a:t>Modeling – Properties</a:t>
            </a:r>
            <a:endParaRPr lang="en-US" dirty="0"/>
          </a:p>
        </p:txBody>
      </p:sp>
      <p:sp>
        <p:nvSpPr>
          <p:cNvPr id="3" name="TextBox 2"/>
          <p:cNvSpPr txBox="1"/>
          <p:nvPr/>
        </p:nvSpPr>
        <p:spPr>
          <a:xfrm>
            <a:off x="491489" y="940431"/>
            <a:ext cx="10847070" cy="907941"/>
          </a:xfrm>
          <a:prstGeom prst="rect">
            <a:avLst/>
          </a:prstGeom>
          <a:noFill/>
        </p:spPr>
        <p:txBody>
          <a:bodyPr wrap="square" rtlCol="0">
            <a:spAutoFit/>
          </a:bodyPr>
          <a:lstStyle/>
          <a:p>
            <a:pPr>
              <a:spcAft>
                <a:spcPts val="600"/>
              </a:spcAft>
            </a:pPr>
            <a:r>
              <a:rPr lang="en-US" sz="2400" dirty="0" smtClean="0"/>
              <a:t>The graph structure can be extended by defining functions on vertices and/or arcs.</a:t>
            </a:r>
          </a:p>
          <a:p>
            <a:r>
              <a:rPr lang="en-US" sz="2400" dirty="0"/>
              <a:t>Examples:</a:t>
            </a:r>
            <a:r>
              <a:rPr lang="en-US" sz="2400" dirty="0" smtClean="0"/>
              <a:t> </a:t>
            </a:r>
            <a:endParaRPr lang="en-US" sz="2400" dirty="0"/>
          </a:p>
        </p:txBody>
      </p:sp>
      <mc:AlternateContent xmlns:mc="http://schemas.openxmlformats.org/markup-compatibility/2006">
        <mc:Choice xmlns:a14="http://schemas.microsoft.com/office/drawing/2010/main" Requires="a14">
          <p:sp>
            <p:nvSpPr>
              <p:cNvPr id="10" name="Rectangle 9"/>
              <p:cNvSpPr/>
              <p:nvPr/>
            </p:nvSpPr>
            <p:spPr>
              <a:xfrm>
                <a:off x="960118" y="1904663"/>
                <a:ext cx="4480561" cy="1200329"/>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1</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1, 2, 3, 4</m:t>
                          </m:r>
                        </m:e>
                      </m:d>
                    </m:oMath>
                  </m:oMathPara>
                </a14:m>
                <a:endParaRPr lang="en-US" i="1" dirty="0" smtClean="0">
                  <a:latin typeface="Cambria Math" panose="02040503050406030204" pitchFamily="18" charset="0"/>
                </a:endParaRPr>
              </a:p>
              <a:p>
                <a:pPr/>
                <a14:m>
                  <m:oMathPara xmlns:m="http://schemas.openxmlformats.org/officeDocument/2006/math">
                    <m:oMathParaPr>
                      <m:jc m:val="left"/>
                    </m:oMathParaPr>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1</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d>
                            <m:dPr>
                              <m:ctrlPr>
                                <a:rPr lang="en-US" i="1">
                                  <a:latin typeface="Cambria Math" panose="02040503050406030204" pitchFamily="18" charset="0"/>
                                </a:rPr>
                              </m:ctrlPr>
                            </m:dPr>
                            <m:e>
                              <m:r>
                                <a:rPr lang="en-US" i="1">
                                  <a:latin typeface="Cambria Math" panose="02040503050406030204" pitchFamily="18" charset="0"/>
                                </a:rPr>
                                <m:t>1,2</m:t>
                              </m:r>
                            </m:e>
                          </m:d>
                          <m:r>
                            <a:rPr lang="en-US" i="1">
                              <a:latin typeface="Cambria Math" panose="02040503050406030204" pitchFamily="18" charset="0"/>
                            </a:rPr>
                            <m:t>,(1,3),(2,3),(3,4),(4,3)</m:t>
                          </m:r>
                        </m:e>
                      </m:d>
                    </m:oMath>
                  </m:oMathPara>
                </a14:m>
                <a:endParaRPr lang="en-US" dirty="0" smtClean="0"/>
              </a:p>
              <a:p>
                <a:pPr/>
                <a14:m>
                  <m:oMathPara xmlns:m="http://schemas.openxmlformats.org/officeDocument/2006/math">
                    <m:oMathParaPr>
                      <m:jc m:val="left"/>
                    </m:oMathParaPr>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𝐷</m:t>
                          </m:r>
                        </m:e>
                        <m:sub>
                          <m:r>
                            <a:rPr lang="en-US" i="1">
                              <a:latin typeface="Cambria Math" panose="02040503050406030204" pitchFamily="18" charset="0"/>
                            </a:rPr>
                            <m:t>1</m:t>
                          </m:r>
                        </m:sub>
                      </m:sSub>
                      <m:r>
                        <a:rPr lang="en-US" i="1">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1</m:t>
                              </m:r>
                            </m:sub>
                          </m:sSub>
                        </m:e>
                      </m:d>
                      <m:r>
                        <a:rPr lang="en-US" b="0" i="1" smtClean="0">
                          <a:latin typeface="Cambria Math" panose="02040503050406030204" pitchFamily="18" charset="0"/>
                        </a:rPr>
                        <m:t>= </m:t>
                      </m:r>
                      <m:d>
                        <m:dPr>
                          <m:begChr m:val="{"/>
                          <m:endChr m:val="}"/>
                          <m:ctrlPr>
                            <a:rPr lang="en-US" i="1">
                              <a:latin typeface="Cambria Math" panose="02040503050406030204" pitchFamily="18" charset="0"/>
                            </a:rPr>
                          </m:ctrlPr>
                        </m:dPr>
                        <m:e>
                          <m:r>
                            <a:rPr lang="en-US" b="0" i="1" smtClean="0">
                              <a:latin typeface="Cambria Math" panose="02040503050406030204" pitchFamily="18" charset="0"/>
                            </a:rPr>
                            <m:t>10</m:t>
                          </m:r>
                          <m:r>
                            <a:rPr lang="en-US" i="1">
                              <a:latin typeface="Cambria Math" panose="02040503050406030204" pitchFamily="18" charset="0"/>
                            </a:rPr>
                            <m:t>,</m:t>
                          </m:r>
                          <m:r>
                            <a:rPr lang="en-US" b="0" i="1" smtClean="0">
                              <a:latin typeface="Cambria Math" panose="02040503050406030204" pitchFamily="18" charset="0"/>
                            </a:rPr>
                            <m:t> 30</m:t>
                          </m:r>
                          <m:r>
                            <a:rPr lang="en-US" i="1">
                              <a:latin typeface="Cambria Math" panose="02040503050406030204" pitchFamily="18" charset="0"/>
                            </a:rPr>
                            <m:t>,</m:t>
                          </m:r>
                          <m:r>
                            <a:rPr lang="en-US" b="0" i="1" smtClean="0">
                              <a:latin typeface="Cambria Math" panose="02040503050406030204" pitchFamily="18" charset="0"/>
                            </a:rPr>
                            <m:t> 15</m:t>
                          </m:r>
                          <m:r>
                            <a:rPr lang="en-US" i="1">
                              <a:latin typeface="Cambria Math" panose="02040503050406030204" pitchFamily="18" charset="0"/>
                            </a:rPr>
                            <m:t>,</m:t>
                          </m:r>
                          <m:r>
                            <a:rPr lang="en-US" b="0" i="1" smtClean="0">
                              <a:latin typeface="Cambria Math" panose="02040503050406030204" pitchFamily="18" charset="0"/>
                            </a:rPr>
                            <m:t> 20</m:t>
                          </m:r>
                          <m:r>
                            <a:rPr lang="en-US" i="1">
                              <a:latin typeface="Cambria Math" panose="02040503050406030204" pitchFamily="18" charset="0"/>
                            </a:rPr>
                            <m:t>,</m:t>
                          </m:r>
                          <m:r>
                            <a:rPr lang="en-US" b="0" i="1" smtClean="0">
                              <a:latin typeface="Cambria Math" panose="02040503050406030204" pitchFamily="18" charset="0"/>
                            </a:rPr>
                            <m:t> 25</m:t>
                          </m:r>
                        </m:e>
                      </m:d>
                    </m:oMath>
                  </m:oMathPara>
                </a14:m>
                <a:endParaRPr lang="en-US" dirty="0" smtClean="0"/>
              </a:p>
              <a:p>
                <a:pPr/>
                <a14:m>
                  <m:oMathPara xmlns:m="http://schemas.openxmlformats.org/officeDocument/2006/math">
                    <m:oMathParaPr>
                      <m:jc m:val="left"/>
                    </m:oMathParaPr>
                    <m:oMath xmlns:m="http://schemas.openxmlformats.org/officeDocument/2006/math">
                      <m:sSub>
                        <m:sSubPr>
                          <m:ctrlPr>
                            <a:rPr lang="en-US" i="1"/>
                          </m:ctrlPr>
                        </m:sSubPr>
                        <m:e>
                          <m:r>
                            <a:rPr lang="en-US" i="1"/>
                            <m:t>𝐺</m:t>
                          </m:r>
                        </m:e>
                        <m:sub>
                          <m:r>
                            <a:rPr lang="en-US" i="1"/>
                            <m:t>1</m:t>
                          </m:r>
                        </m:sub>
                      </m:sSub>
                      <m:r>
                        <a:rPr lang="en-US" i="1"/>
                        <m:t>=</m:t>
                      </m:r>
                      <m:d>
                        <m:dPr>
                          <m:begChr m:val="{"/>
                          <m:endChr m:val="}"/>
                          <m:ctrlPr>
                            <a:rPr lang="en-US" i="1"/>
                          </m:ctrlPr>
                        </m:dPr>
                        <m:e>
                          <m:sSub>
                            <m:sSubPr>
                              <m:ctrlPr>
                                <a:rPr lang="en-US" i="1"/>
                              </m:ctrlPr>
                            </m:sSubPr>
                            <m:e>
                              <m:r>
                                <a:rPr lang="en-US" i="1"/>
                                <m:t>𝑉</m:t>
                              </m:r>
                            </m:e>
                            <m:sub>
                              <m:r>
                                <a:rPr lang="en-US" i="1"/>
                                <m:t>1</m:t>
                              </m:r>
                            </m:sub>
                          </m:sSub>
                          <m:r>
                            <a:rPr lang="en-US" i="1"/>
                            <m:t>,</m:t>
                          </m:r>
                          <m:sSub>
                            <m:sSubPr>
                              <m:ctrlPr>
                                <a:rPr lang="en-US" i="1"/>
                              </m:ctrlPr>
                            </m:sSubPr>
                            <m:e>
                              <m:r>
                                <a:rPr lang="en-US" i="1"/>
                                <m:t>𝐴</m:t>
                              </m:r>
                            </m:e>
                            <m:sub>
                              <m:r>
                                <a:rPr lang="en-US" i="1"/>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1</m:t>
                              </m:r>
                            </m:sub>
                          </m:sSub>
                        </m:e>
                      </m:d>
                    </m:oMath>
                  </m:oMathPara>
                </a14:m>
                <a:endParaRPr lang="en-US" dirty="0"/>
              </a:p>
            </p:txBody>
          </p:sp>
        </mc:Choice>
        <mc:Fallback>
          <p:sp>
            <p:nvSpPr>
              <p:cNvPr id="10" name="Rectangle 9"/>
              <p:cNvSpPr>
                <a:spLocks noRot="1" noChangeAspect="1" noMove="1" noResize="1" noEditPoints="1" noAdjustHandles="1" noChangeArrowheads="1" noChangeShapeType="1" noTextEdit="1"/>
              </p:cNvSpPr>
              <p:nvPr/>
            </p:nvSpPr>
            <p:spPr>
              <a:xfrm>
                <a:off x="960118" y="1904663"/>
                <a:ext cx="4480561" cy="1200329"/>
              </a:xfrm>
              <a:prstGeom prst="rect">
                <a:avLst/>
              </a:prstGeom>
              <a:blipFill rotWithShape="0">
                <a:blip r:embed="rId2"/>
                <a:stretch>
                  <a:fillRect/>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1386839" y="3221640"/>
            <a:ext cx="2552700" cy="1581150"/>
          </a:xfrm>
          <a:prstGeom prst="rect">
            <a:avLst/>
          </a:prstGeom>
        </p:spPr>
      </p:pic>
      <p:sp>
        <p:nvSpPr>
          <p:cNvPr id="13" name="TextBox 12"/>
          <p:cNvSpPr txBox="1"/>
          <p:nvPr/>
        </p:nvSpPr>
        <p:spPr>
          <a:xfrm>
            <a:off x="491489" y="5347686"/>
            <a:ext cx="2743201" cy="461665"/>
          </a:xfrm>
          <a:prstGeom prst="rect">
            <a:avLst/>
          </a:prstGeom>
          <a:noFill/>
        </p:spPr>
        <p:txBody>
          <a:bodyPr wrap="square" rtlCol="0">
            <a:spAutoFit/>
          </a:bodyPr>
          <a:lstStyle/>
          <a:p>
            <a:pPr>
              <a:spcAft>
                <a:spcPts val="1200"/>
              </a:spcAft>
            </a:pPr>
            <a:r>
              <a:rPr lang="en-US" sz="2400" dirty="0" smtClean="0"/>
              <a:t>Mapping : </a:t>
            </a:r>
            <a:r>
              <a:rPr lang="en-US" sz="2400" i="1" dirty="0" smtClean="0"/>
              <a:t>A</a:t>
            </a:r>
            <a:r>
              <a:rPr lang="en-US" sz="2400" baseline="-25000" dirty="0" smtClean="0"/>
              <a:t>1</a:t>
            </a:r>
            <a:r>
              <a:rPr lang="en-US" sz="2400" dirty="0">
                <a:latin typeface="Courier New" panose="02070309020205020404" pitchFamily="49" charset="0"/>
                <a:cs typeface="Courier New" panose="02070309020205020404" pitchFamily="49" charset="0"/>
              </a:rPr>
              <a:t> → </a:t>
            </a:r>
            <a:r>
              <a:rPr lang="en-US" sz="2400" i="1" dirty="0" err="1"/>
              <a:t>D</a:t>
            </a:r>
            <a:r>
              <a:rPr lang="en-US" sz="2400" baseline="-25000" dirty="0" err="1"/>
              <a:t>1</a:t>
            </a:r>
            <a:endParaRPr lang="en-US" sz="2400" baseline="-25000" dirty="0"/>
          </a:p>
        </p:txBody>
      </p:sp>
      <p:sp>
        <p:nvSpPr>
          <p:cNvPr id="5" name="Rectangle 4"/>
          <p:cNvSpPr/>
          <p:nvPr/>
        </p:nvSpPr>
        <p:spPr>
          <a:xfrm>
            <a:off x="3234688" y="4927688"/>
            <a:ext cx="1701107" cy="1477328"/>
          </a:xfrm>
          <a:prstGeom prst="rect">
            <a:avLst/>
          </a:prstGeom>
        </p:spPr>
        <p:txBody>
          <a:bodyPr wrap="none">
            <a:spAutoFit/>
          </a:bodyPr>
          <a:lstStyle/>
          <a:p>
            <a:r>
              <a:rPr lang="en-US" dirty="0">
                <a:latin typeface="Courier New" panose="02070309020205020404" pitchFamily="49" charset="0"/>
                <a:cs typeface="Courier New" panose="02070309020205020404" pitchFamily="49" charset="0"/>
              </a:rPr>
              <a:t>(1,2</a:t>
            </a:r>
            <a:r>
              <a:rPr lang="en-US" dirty="0" smtClean="0">
                <a:latin typeface="Courier New" panose="02070309020205020404" pitchFamily="49" charset="0"/>
                <a:cs typeface="Courier New" panose="02070309020205020404" pitchFamily="49" charset="0"/>
              </a:rPr>
              <a:t>) → 10 </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(1,3</a:t>
            </a:r>
            <a:r>
              <a:rPr lang="en-US" dirty="0" smtClean="0">
                <a:latin typeface="Courier New" panose="02070309020205020404" pitchFamily="49" charset="0"/>
                <a:cs typeface="Courier New" panose="02070309020205020404" pitchFamily="49" charset="0"/>
              </a:rPr>
              <a:t>)</a:t>
            </a:r>
            <a:r>
              <a:rPr lang="en-US" dirty="0">
                <a:latin typeface="Courier New" panose="02070309020205020404" pitchFamily="49" charset="0"/>
                <a:cs typeface="Courier New" panose="02070309020205020404" pitchFamily="49" charset="0"/>
              </a:rPr>
              <a:t> → </a:t>
            </a:r>
            <a:r>
              <a:rPr lang="en-US" dirty="0" smtClean="0">
                <a:latin typeface="Courier New" panose="02070309020205020404" pitchFamily="49" charset="0"/>
                <a:cs typeface="Courier New" panose="02070309020205020404" pitchFamily="49" charset="0"/>
              </a:rPr>
              <a:t>30</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(2,3</a:t>
            </a:r>
            <a:r>
              <a:rPr lang="en-US" dirty="0" smtClean="0">
                <a:latin typeface="Courier New" panose="02070309020205020404" pitchFamily="49" charset="0"/>
                <a:cs typeface="Courier New" panose="02070309020205020404" pitchFamily="49" charset="0"/>
              </a:rPr>
              <a:t>)</a:t>
            </a:r>
            <a:r>
              <a:rPr lang="en-US" dirty="0">
                <a:latin typeface="Courier New" panose="02070309020205020404" pitchFamily="49" charset="0"/>
                <a:cs typeface="Courier New" panose="02070309020205020404" pitchFamily="49" charset="0"/>
              </a:rPr>
              <a:t> → </a:t>
            </a:r>
            <a:r>
              <a:rPr lang="en-US" dirty="0" smtClean="0">
                <a:latin typeface="Courier New" panose="02070309020205020404" pitchFamily="49" charset="0"/>
                <a:cs typeface="Courier New" panose="02070309020205020404" pitchFamily="49" charset="0"/>
              </a:rPr>
              <a:t>15</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a:t>
            </a:r>
            <a:r>
              <a:rPr lang="en-US" dirty="0" smtClean="0">
                <a:latin typeface="Courier New" panose="02070309020205020404" pitchFamily="49" charset="0"/>
                <a:cs typeface="Courier New" panose="02070309020205020404" pitchFamily="49" charset="0"/>
              </a:rPr>
              <a:t>3,4) </a:t>
            </a:r>
            <a:r>
              <a:rPr lang="en-US" dirty="0">
                <a:latin typeface="Courier New" panose="02070309020205020404" pitchFamily="49" charset="0"/>
                <a:cs typeface="Courier New" panose="02070309020205020404" pitchFamily="49" charset="0"/>
              </a:rPr>
              <a:t>→ </a:t>
            </a:r>
            <a:r>
              <a:rPr lang="en-US" dirty="0" smtClean="0">
                <a:latin typeface="Courier New" panose="02070309020205020404" pitchFamily="49" charset="0"/>
                <a:cs typeface="Courier New" panose="02070309020205020404" pitchFamily="49" charset="0"/>
              </a:rPr>
              <a:t>20</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(4,3</a:t>
            </a:r>
            <a:r>
              <a:rPr lang="en-US" dirty="0" smtClean="0">
                <a:latin typeface="Courier New" panose="02070309020205020404" pitchFamily="49" charset="0"/>
                <a:cs typeface="Courier New" panose="02070309020205020404" pitchFamily="49" charset="0"/>
              </a:rPr>
              <a:t>)</a:t>
            </a:r>
            <a:r>
              <a:rPr lang="en-US" dirty="0">
                <a:latin typeface="Courier New" panose="02070309020205020404" pitchFamily="49" charset="0"/>
                <a:cs typeface="Courier New" panose="02070309020205020404" pitchFamily="49" charset="0"/>
              </a:rPr>
              <a:t> → </a:t>
            </a:r>
            <a:r>
              <a:rPr lang="en-US" dirty="0" smtClean="0">
                <a:latin typeface="Courier New" panose="02070309020205020404" pitchFamily="49" charset="0"/>
                <a:cs typeface="Courier New" panose="02070309020205020404" pitchFamily="49" charset="0"/>
              </a:rPr>
              <a:t>25</a:t>
            </a:r>
            <a:endParaRPr lang="en-US" dirty="0">
              <a:latin typeface="Courier New" panose="02070309020205020404" pitchFamily="49" charset="0"/>
              <a:cs typeface="Courier New" panose="02070309020205020404" pitchFamily="49" charset="0"/>
            </a:endParaRPr>
          </a:p>
        </p:txBody>
      </p:sp>
      <p:pic>
        <p:nvPicPr>
          <p:cNvPr id="6" name="Picture 5"/>
          <p:cNvPicPr>
            <a:picLocks noChangeAspect="1"/>
          </p:cNvPicPr>
          <p:nvPr/>
        </p:nvPicPr>
        <p:blipFill>
          <a:blip r:embed="rId4"/>
          <a:stretch>
            <a:fillRect/>
          </a:stretch>
        </p:blipFill>
        <p:spPr>
          <a:xfrm>
            <a:off x="6050728" y="3380969"/>
            <a:ext cx="2581275" cy="1647825"/>
          </a:xfrm>
          <a:prstGeom prst="rect">
            <a:avLst/>
          </a:prstGeom>
        </p:spPr>
      </p:pic>
      <mc:AlternateContent xmlns:mc="http://schemas.openxmlformats.org/markup-compatibility/2006">
        <mc:Choice xmlns:a14="http://schemas.microsoft.com/office/drawing/2010/main" Requires="a14">
          <p:sp>
            <p:nvSpPr>
              <p:cNvPr id="15" name="Rectangle 14"/>
              <p:cNvSpPr/>
              <p:nvPr/>
            </p:nvSpPr>
            <p:spPr>
              <a:xfrm>
                <a:off x="5326378" y="1812848"/>
                <a:ext cx="6743701" cy="1200329"/>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𝑉</m:t>
                          </m:r>
                        </m:e>
                        <m:sub>
                          <m:r>
                            <a:rPr lang="en-US" b="0" i="1" smtClean="0">
                              <a:latin typeface="Cambria Math" panose="02040503050406030204" pitchFamily="18" charset="0"/>
                            </a:rPr>
                            <m:t>2</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1, 2, 3, 4</m:t>
                          </m:r>
                        </m:e>
                      </m:d>
                    </m:oMath>
                  </m:oMathPara>
                </a14:m>
                <a:endParaRPr lang="en-US" i="1" dirty="0" smtClean="0">
                  <a:latin typeface="Cambria Math" panose="02040503050406030204" pitchFamily="18" charset="0"/>
                </a:endParaRPr>
              </a:p>
              <a:p>
                <a:pPr/>
                <a14:m>
                  <m:oMathPara xmlns:m="http://schemas.openxmlformats.org/officeDocument/2006/math">
                    <m:oMathParaPr>
                      <m:jc m:val="left"/>
                    </m:oMathParaPr>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𝐴</m:t>
                          </m:r>
                        </m:e>
                        <m:sub>
                          <m:r>
                            <a:rPr lang="en-US" b="0" i="1" smtClean="0">
                              <a:latin typeface="Cambria Math" panose="02040503050406030204" pitchFamily="18" charset="0"/>
                            </a:rPr>
                            <m:t>2</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d>
                            <m:dPr>
                              <m:ctrlPr>
                                <a:rPr lang="en-US" i="1">
                                  <a:latin typeface="Cambria Math" panose="02040503050406030204" pitchFamily="18" charset="0"/>
                                </a:rPr>
                              </m:ctrlPr>
                            </m:dPr>
                            <m:e>
                              <m:r>
                                <a:rPr lang="en-US" i="1">
                                  <a:latin typeface="Cambria Math" panose="02040503050406030204" pitchFamily="18" charset="0"/>
                                </a:rPr>
                                <m:t>1,2</m:t>
                              </m:r>
                            </m:e>
                          </m:d>
                          <m:r>
                            <a:rPr lang="en-US" i="1">
                              <a:latin typeface="Cambria Math" panose="02040503050406030204" pitchFamily="18" charset="0"/>
                            </a:rPr>
                            <m:t>,</m:t>
                          </m:r>
                          <m:d>
                            <m:dPr>
                              <m:ctrlPr>
                                <a:rPr lang="en-US" i="1">
                                  <a:latin typeface="Cambria Math" panose="02040503050406030204" pitchFamily="18" charset="0"/>
                                </a:rPr>
                              </m:ctrlPr>
                            </m:dPr>
                            <m:e>
                              <m:r>
                                <a:rPr lang="en-US" b="0" i="1" smtClean="0">
                                  <a:latin typeface="Cambria Math" panose="02040503050406030204" pitchFamily="18" charset="0"/>
                                </a:rPr>
                                <m:t>2</m:t>
                              </m:r>
                              <m:r>
                                <a:rPr lang="en-US" i="1">
                                  <a:latin typeface="Cambria Math" panose="02040503050406030204" pitchFamily="18" charset="0"/>
                                </a:rPr>
                                <m:t>,</m:t>
                              </m:r>
                              <m:r>
                                <a:rPr lang="en-US" b="0" i="1" smtClean="0">
                                  <a:latin typeface="Cambria Math" panose="02040503050406030204" pitchFamily="18" charset="0"/>
                                </a:rPr>
                                <m:t>1</m:t>
                              </m:r>
                            </m:e>
                          </m:d>
                          <m:r>
                            <a:rPr lang="en-US" i="1">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1,3</m:t>
                              </m:r>
                            </m:e>
                          </m:d>
                          <m:r>
                            <a:rPr lang="en-US" i="1">
                              <a:latin typeface="Cambria Math" panose="02040503050406030204" pitchFamily="18" charset="0"/>
                            </a:rPr>
                            <m:t>,</m:t>
                          </m:r>
                          <m:d>
                            <m:dPr>
                              <m:ctrlPr>
                                <a:rPr lang="en-US" i="1">
                                  <a:latin typeface="Cambria Math" panose="02040503050406030204" pitchFamily="18" charset="0"/>
                                </a:rPr>
                              </m:ctrlPr>
                            </m:dPr>
                            <m:e>
                              <m:r>
                                <a:rPr lang="en-US" b="0" i="1" smtClean="0">
                                  <a:latin typeface="Cambria Math" panose="02040503050406030204" pitchFamily="18" charset="0"/>
                                </a:rPr>
                                <m:t>3</m:t>
                              </m:r>
                              <m:r>
                                <a:rPr lang="en-US" i="1">
                                  <a:latin typeface="Cambria Math" panose="02040503050406030204" pitchFamily="18" charset="0"/>
                                </a:rPr>
                                <m:t>,</m:t>
                              </m:r>
                              <m:r>
                                <a:rPr lang="en-US" b="0" i="1" smtClean="0">
                                  <a:latin typeface="Cambria Math" panose="02040503050406030204" pitchFamily="18" charset="0"/>
                                </a:rPr>
                                <m:t>1</m:t>
                              </m:r>
                            </m:e>
                          </m:d>
                          <m:r>
                            <a:rPr lang="en-US" i="1">
                              <a:latin typeface="Cambria Math" panose="02040503050406030204" pitchFamily="18" charset="0"/>
                            </a:rPr>
                            <m:t>,</m:t>
                          </m:r>
                          <m:d>
                            <m:dPr>
                              <m:ctrlPr>
                                <a:rPr lang="en-US" b="0" i="1">
                                  <a:latin typeface="Cambria Math" panose="02040503050406030204" pitchFamily="18" charset="0"/>
                                </a:rPr>
                              </m:ctrlPr>
                            </m:dPr>
                            <m:e>
                              <m:r>
                                <a:rPr lang="en-US" i="1">
                                  <a:latin typeface="Cambria Math" panose="02040503050406030204" pitchFamily="18" charset="0"/>
                                </a:rPr>
                                <m:t>2,3</m:t>
                              </m:r>
                            </m:e>
                          </m:d>
                          <m:r>
                            <a:rPr lang="en-US" i="1">
                              <a:latin typeface="Cambria Math" panose="02040503050406030204" pitchFamily="18" charset="0"/>
                            </a:rPr>
                            <m:t>,</m:t>
                          </m:r>
                          <m:d>
                            <m:dPr>
                              <m:ctrlPr>
                                <a:rPr lang="en-US" i="1">
                                  <a:latin typeface="Cambria Math" panose="02040503050406030204" pitchFamily="18" charset="0"/>
                                </a:rPr>
                              </m:ctrlPr>
                            </m:dPr>
                            <m:e>
                              <m:r>
                                <a:rPr lang="en-US" b="0" i="1" smtClean="0">
                                  <a:latin typeface="Cambria Math" panose="02040503050406030204" pitchFamily="18" charset="0"/>
                                </a:rPr>
                                <m:t>3</m:t>
                              </m:r>
                              <m:r>
                                <a:rPr lang="en-US" i="1">
                                  <a:latin typeface="Cambria Math" panose="02040503050406030204" pitchFamily="18" charset="0"/>
                                </a:rPr>
                                <m:t>,</m:t>
                              </m:r>
                              <m:r>
                                <a:rPr lang="en-US" b="0" i="1" smtClean="0">
                                  <a:latin typeface="Cambria Math" panose="02040503050406030204" pitchFamily="18" charset="0"/>
                                </a:rPr>
                                <m:t>2</m:t>
                              </m:r>
                            </m:e>
                          </m:d>
                          <m:r>
                            <a:rPr lang="en-US" i="1">
                              <a:latin typeface="Cambria Math" panose="02040503050406030204" pitchFamily="18" charset="0"/>
                            </a:rPr>
                            <m:t>,</m:t>
                          </m:r>
                          <m:d>
                            <m:dPr>
                              <m:ctrlPr>
                                <a:rPr lang="en-US" b="0" i="1">
                                  <a:latin typeface="Cambria Math" panose="02040503050406030204" pitchFamily="18" charset="0"/>
                                </a:rPr>
                              </m:ctrlPr>
                            </m:dPr>
                            <m:e>
                              <m:r>
                                <a:rPr lang="en-US" i="1">
                                  <a:latin typeface="Cambria Math" panose="02040503050406030204" pitchFamily="18" charset="0"/>
                                </a:rPr>
                                <m:t>3,4</m:t>
                              </m:r>
                            </m:e>
                          </m:d>
                          <m:r>
                            <a:rPr lang="en-US" i="1">
                              <a:latin typeface="Cambria Math" panose="02040503050406030204" pitchFamily="18" charset="0"/>
                            </a:rPr>
                            <m:t>,</m:t>
                          </m:r>
                          <m:d>
                            <m:dPr>
                              <m:ctrlPr>
                                <a:rPr lang="en-US" i="1">
                                  <a:latin typeface="Cambria Math" panose="02040503050406030204" pitchFamily="18" charset="0"/>
                                </a:rPr>
                              </m:ctrlPr>
                            </m:dPr>
                            <m:e>
                              <m:r>
                                <a:rPr lang="en-US" b="0" i="1" smtClean="0">
                                  <a:latin typeface="Cambria Math" panose="02040503050406030204" pitchFamily="18" charset="0"/>
                                </a:rPr>
                                <m:t>4</m:t>
                              </m:r>
                              <m:r>
                                <a:rPr lang="en-US" i="1">
                                  <a:latin typeface="Cambria Math" panose="02040503050406030204" pitchFamily="18" charset="0"/>
                                </a:rPr>
                                <m:t>,</m:t>
                              </m:r>
                              <m:r>
                                <a:rPr lang="en-US" b="0" i="1" smtClean="0">
                                  <a:latin typeface="Cambria Math" panose="02040503050406030204" pitchFamily="18" charset="0"/>
                                </a:rPr>
                                <m:t>3</m:t>
                              </m:r>
                            </m:e>
                          </m:d>
                        </m:e>
                      </m:d>
                    </m:oMath>
                  </m:oMathPara>
                </a14:m>
                <a:endParaRPr lang="en-US" dirty="0" smtClean="0"/>
              </a:p>
              <a:p>
                <a:pPr/>
                <a14:m>
                  <m:oMathPara xmlns:m="http://schemas.openxmlformats.org/officeDocument/2006/math">
                    <m:oMathParaPr>
                      <m:jc m:val="left"/>
                    </m:oMathParaPr>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2</m:t>
                          </m:r>
                        </m:sub>
                      </m:sSub>
                      <m:r>
                        <a:rPr lang="en-US" i="1">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b="0" i="1" smtClean="0">
                                  <a:latin typeface="Cambria Math" panose="02040503050406030204" pitchFamily="18" charset="0"/>
                                </a:rPr>
                                <m:t>2</m:t>
                              </m:r>
                            </m:sub>
                          </m:sSub>
                        </m:e>
                      </m:d>
                      <m:r>
                        <a:rPr lang="en-US" b="0" i="1" smtClean="0">
                          <a:latin typeface="Cambria Math" panose="02040503050406030204" pitchFamily="18" charset="0"/>
                        </a:rPr>
                        <m:t>= </m:t>
                      </m:r>
                      <m:d>
                        <m:dPr>
                          <m:begChr m:val="{"/>
                          <m:endChr m:val="}"/>
                          <m:ctrlPr>
                            <a:rPr lang="en-US" i="1">
                              <a:latin typeface="Cambria Math" panose="02040503050406030204" pitchFamily="18" charset="0"/>
                            </a:rPr>
                          </m:ctrlPr>
                        </m:dPr>
                        <m:e>
                          <m:r>
                            <a:rPr lang="en-US" i="1">
                              <a:latin typeface="Cambria Math" panose="02040503050406030204" pitchFamily="18" charset="0"/>
                            </a:rPr>
                            <m:t>10,</m:t>
                          </m:r>
                          <m:r>
                            <a:rPr lang="en-US" i="1">
                              <a:latin typeface="Cambria Math" panose="02040503050406030204" pitchFamily="18" charset="0"/>
                            </a:rPr>
                            <m:t>10,</m:t>
                          </m:r>
                          <m:r>
                            <a:rPr lang="en-US" i="1">
                              <a:latin typeface="Cambria Math" panose="02040503050406030204" pitchFamily="18" charset="0"/>
                            </a:rPr>
                            <m:t>30,</m:t>
                          </m:r>
                          <m:r>
                            <a:rPr lang="en-US" i="1">
                              <a:latin typeface="Cambria Math" panose="02040503050406030204" pitchFamily="18" charset="0"/>
                            </a:rPr>
                            <m:t>30,</m:t>
                          </m:r>
                          <m:r>
                            <a:rPr lang="en-US" b="0" i="1" smtClean="0">
                              <a:latin typeface="Cambria Math" panose="02040503050406030204" pitchFamily="18" charset="0"/>
                            </a:rPr>
                            <m:t> </m:t>
                          </m:r>
                          <m:r>
                            <a:rPr lang="en-US" i="1">
                              <a:latin typeface="Cambria Math" panose="02040503050406030204" pitchFamily="18" charset="0"/>
                            </a:rPr>
                            <m:t>15,</m:t>
                          </m:r>
                          <m:r>
                            <a:rPr lang="en-US" i="1">
                              <a:latin typeface="Cambria Math" panose="02040503050406030204" pitchFamily="18" charset="0"/>
                            </a:rPr>
                            <m:t>15,</m:t>
                          </m:r>
                          <m:r>
                            <a:rPr lang="en-US" b="0" i="1" smtClean="0">
                              <a:latin typeface="Cambria Math" panose="02040503050406030204" pitchFamily="18" charset="0"/>
                            </a:rPr>
                            <m:t> </m:t>
                          </m:r>
                          <m:r>
                            <a:rPr lang="en-US" i="1">
                              <a:latin typeface="Cambria Math" panose="02040503050406030204" pitchFamily="18" charset="0"/>
                            </a:rPr>
                            <m:t>20,</m:t>
                          </m:r>
                          <m:r>
                            <a:rPr lang="en-US" i="1">
                              <a:latin typeface="Cambria Math" panose="02040503050406030204" pitchFamily="18" charset="0"/>
                            </a:rPr>
                            <m:t>20</m:t>
                          </m:r>
                        </m:e>
                      </m:d>
                    </m:oMath>
                  </m:oMathPara>
                </a14:m>
                <a:endParaRPr lang="en-US" dirty="0" smtClean="0"/>
              </a:p>
              <a:p>
                <a:pPr/>
                <a14:m>
                  <m:oMathPara xmlns:m="http://schemas.openxmlformats.org/officeDocument/2006/math">
                    <m:oMathParaPr>
                      <m:jc m:val="left"/>
                    </m:oMathParaPr>
                    <m:oMath xmlns:m="http://schemas.openxmlformats.org/officeDocument/2006/math">
                      <m:sSub>
                        <m:sSubPr>
                          <m:ctrlPr>
                            <a:rPr lang="en-US" i="1"/>
                          </m:ctrlPr>
                        </m:sSubPr>
                        <m:e>
                          <m:r>
                            <a:rPr lang="en-US" i="1"/>
                            <m:t>𝐺</m:t>
                          </m:r>
                        </m:e>
                        <m:sub>
                          <m:r>
                            <a:rPr lang="en-US" b="0" i="1" smtClean="0">
                              <a:latin typeface="Cambria Math" panose="02040503050406030204" pitchFamily="18" charset="0"/>
                            </a:rPr>
                            <m:t>2</m:t>
                          </m:r>
                        </m:sub>
                      </m:sSub>
                      <m:r>
                        <a:rPr lang="en-US" i="1"/>
                        <m:t>=</m:t>
                      </m:r>
                      <m:d>
                        <m:dPr>
                          <m:begChr m:val="{"/>
                          <m:endChr m:val="}"/>
                          <m:ctrlPr>
                            <a:rPr lang="en-US" i="1"/>
                          </m:ctrlPr>
                        </m:dPr>
                        <m:e>
                          <m:sSub>
                            <m:sSubPr>
                              <m:ctrlPr>
                                <a:rPr lang="en-US" i="1"/>
                              </m:ctrlPr>
                            </m:sSubPr>
                            <m:e>
                              <m:r>
                                <a:rPr lang="en-US" i="1"/>
                                <m:t>𝑉</m:t>
                              </m:r>
                            </m:e>
                            <m:sub>
                              <m:r>
                                <a:rPr lang="en-US" b="0" i="1" smtClean="0">
                                  <a:latin typeface="Cambria Math" panose="02040503050406030204" pitchFamily="18" charset="0"/>
                                </a:rPr>
                                <m:t>2</m:t>
                              </m:r>
                            </m:sub>
                          </m:sSub>
                          <m:r>
                            <a:rPr lang="en-US" i="1"/>
                            <m:t>,</m:t>
                          </m:r>
                          <m:sSub>
                            <m:sSubPr>
                              <m:ctrlPr>
                                <a:rPr lang="en-US" i="1"/>
                              </m:ctrlPr>
                            </m:sSubPr>
                            <m:e>
                              <m:r>
                                <a:rPr lang="en-US" i="1"/>
                                <m:t>𝐴</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2</m:t>
                              </m:r>
                            </m:sub>
                          </m:sSub>
                        </m:e>
                      </m:d>
                    </m:oMath>
                  </m:oMathPara>
                </a14:m>
                <a:endParaRPr lang="en-US" dirty="0"/>
              </a:p>
            </p:txBody>
          </p:sp>
        </mc:Choice>
        <mc:Fallback>
          <p:sp>
            <p:nvSpPr>
              <p:cNvPr id="15" name="Rectangle 14"/>
              <p:cNvSpPr>
                <a:spLocks noRot="1" noChangeAspect="1" noMove="1" noResize="1" noEditPoints="1" noAdjustHandles="1" noChangeArrowheads="1" noChangeShapeType="1" noTextEdit="1"/>
              </p:cNvSpPr>
              <p:nvPr/>
            </p:nvSpPr>
            <p:spPr>
              <a:xfrm>
                <a:off x="5326378" y="1812848"/>
                <a:ext cx="6743701" cy="1200329"/>
              </a:xfrm>
              <a:prstGeom prst="rect">
                <a:avLst/>
              </a:prstGeom>
              <a:blipFill rotWithShape="0">
                <a:blip r:embed="rId5"/>
                <a:stretch>
                  <a:fillRect/>
                </a:stretch>
              </a:blipFill>
            </p:spPr>
            <p:txBody>
              <a:bodyPr/>
              <a:lstStyle/>
              <a:p>
                <a:r>
                  <a:rPr lang="en-US">
                    <a:noFill/>
                  </a:rPr>
                  <a:t> </a:t>
                </a:r>
              </a:p>
            </p:txBody>
          </p:sp>
        </mc:Fallback>
      </mc:AlternateContent>
      <p:sp>
        <p:nvSpPr>
          <p:cNvPr id="16" name="TextBox 15"/>
          <p:cNvSpPr txBox="1"/>
          <p:nvPr/>
        </p:nvSpPr>
        <p:spPr>
          <a:xfrm>
            <a:off x="9111607" y="3974050"/>
            <a:ext cx="2743199" cy="461665"/>
          </a:xfrm>
          <a:prstGeom prst="rect">
            <a:avLst/>
          </a:prstGeom>
          <a:noFill/>
        </p:spPr>
        <p:txBody>
          <a:bodyPr wrap="square" rtlCol="0">
            <a:spAutoFit/>
          </a:bodyPr>
          <a:lstStyle/>
          <a:p>
            <a:pPr>
              <a:spcAft>
                <a:spcPts val="1200"/>
              </a:spcAft>
            </a:pPr>
            <a:r>
              <a:rPr lang="en-US" sz="2400" dirty="0" smtClean="0"/>
              <a:t>Mapping : </a:t>
            </a:r>
            <a:r>
              <a:rPr lang="en-US" sz="2400" i="1" dirty="0" err="1" smtClean="0"/>
              <a:t>A</a:t>
            </a:r>
            <a:r>
              <a:rPr lang="en-US" sz="2400" baseline="-25000" dirty="0" err="1" smtClean="0"/>
              <a:t>2</a:t>
            </a:r>
            <a:r>
              <a:rPr lang="en-US" sz="2400" dirty="0" smtClean="0">
                <a:latin typeface="Courier New" panose="02070309020205020404" pitchFamily="49" charset="0"/>
                <a:cs typeface="Courier New" panose="02070309020205020404" pitchFamily="49" charset="0"/>
              </a:rPr>
              <a:t> </a:t>
            </a:r>
            <a:r>
              <a:rPr lang="en-US" sz="2400" dirty="0">
                <a:latin typeface="Courier New" panose="02070309020205020404" pitchFamily="49" charset="0"/>
                <a:cs typeface="Courier New" panose="02070309020205020404" pitchFamily="49" charset="0"/>
              </a:rPr>
              <a:t>→ </a:t>
            </a:r>
            <a:r>
              <a:rPr lang="en-US" sz="2400" i="1" dirty="0" err="1" smtClean="0"/>
              <a:t>D</a:t>
            </a:r>
            <a:r>
              <a:rPr lang="en-US" sz="2400" baseline="-25000" dirty="0" err="1" smtClean="0"/>
              <a:t>2</a:t>
            </a:r>
            <a:endParaRPr lang="en-US" sz="2400" baseline="-25000" dirty="0"/>
          </a:p>
        </p:txBody>
      </p:sp>
      <p:sp>
        <p:nvSpPr>
          <p:cNvPr id="17" name="Rectangle 16"/>
          <p:cNvSpPr/>
          <p:nvPr/>
        </p:nvSpPr>
        <p:spPr>
          <a:xfrm>
            <a:off x="9323059" y="4494223"/>
            <a:ext cx="2320293" cy="2308324"/>
          </a:xfrm>
          <a:prstGeom prst="rect">
            <a:avLst/>
          </a:prstGeom>
        </p:spPr>
        <p:txBody>
          <a:bodyPr wrap="square">
            <a:spAutoFit/>
          </a:bodyPr>
          <a:lstStyle/>
          <a:p>
            <a:r>
              <a:rPr lang="en-US" dirty="0" smtClean="0">
                <a:latin typeface="Courier New" panose="02070309020205020404" pitchFamily="49" charset="0"/>
                <a:cs typeface="Courier New" panose="02070309020205020404" pitchFamily="49" charset="0"/>
              </a:rPr>
              <a:t>(1,2) → 10</a:t>
            </a:r>
          </a:p>
          <a:p>
            <a:r>
              <a:rPr lang="en-US" dirty="0" smtClean="0">
                <a:latin typeface="Courier New" panose="02070309020205020404" pitchFamily="49" charset="0"/>
                <a:cs typeface="Courier New" panose="02070309020205020404" pitchFamily="49" charset="0"/>
              </a:rPr>
              <a:t>(2,1) </a:t>
            </a:r>
            <a:r>
              <a:rPr lang="en-US" dirty="0">
                <a:latin typeface="Courier New" panose="02070309020205020404" pitchFamily="49" charset="0"/>
                <a:cs typeface="Courier New" panose="02070309020205020404" pitchFamily="49" charset="0"/>
              </a:rPr>
              <a:t>→ 10</a:t>
            </a:r>
            <a:r>
              <a:rPr lang="en-US" dirty="0" smtClean="0">
                <a:latin typeface="Courier New" panose="02070309020205020404" pitchFamily="49" charset="0"/>
                <a:cs typeface="Courier New" panose="02070309020205020404" pitchFamily="49" charset="0"/>
              </a:rPr>
              <a:t> </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(1,3</a:t>
            </a:r>
            <a:r>
              <a:rPr lang="en-US" dirty="0" smtClean="0">
                <a:latin typeface="Courier New" panose="02070309020205020404" pitchFamily="49" charset="0"/>
                <a:cs typeface="Courier New" panose="02070309020205020404" pitchFamily="49" charset="0"/>
              </a:rPr>
              <a:t>)</a:t>
            </a:r>
            <a:r>
              <a:rPr lang="en-US" dirty="0">
                <a:latin typeface="Courier New" panose="02070309020205020404" pitchFamily="49" charset="0"/>
                <a:cs typeface="Courier New" panose="02070309020205020404" pitchFamily="49" charset="0"/>
              </a:rPr>
              <a:t> → </a:t>
            </a:r>
            <a:r>
              <a:rPr lang="en-US" dirty="0" smtClean="0">
                <a:latin typeface="Courier New" panose="02070309020205020404" pitchFamily="49" charset="0"/>
                <a:cs typeface="Courier New" panose="02070309020205020404" pitchFamily="49" charset="0"/>
              </a:rPr>
              <a:t>30</a:t>
            </a:r>
          </a:p>
          <a:p>
            <a:r>
              <a:rPr lang="en-US" dirty="0" smtClean="0">
                <a:latin typeface="Courier New" panose="02070309020205020404" pitchFamily="49" charset="0"/>
                <a:cs typeface="Courier New" panose="02070309020205020404" pitchFamily="49" charset="0"/>
              </a:rPr>
              <a:t>(3,1) </a:t>
            </a:r>
            <a:r>
              <a:rPr lang="en-US" dirty="0">
                <a:latin typeface="Courier New" panose="02070309020205020404" pitchFamily="49" charset="0"/>
                <a:cs typeface="Courier New" panose="02070309020205020404" pitchFamily="49" charset="0"/>
              </a:rPr>
              <a:t>→ </a:t>
            </a:r>
            <a:r>
              <a:rPr lang="en-US" dirty="0" smtClean="0">
                <a:latin typeface="Courier New" panose="02070309020205020404" pitchFamily="49" charset="0"/>
                <a:cs typeface="Courier New" panose="02070309020205020404" pitchFamily="49" charset="0"/>
              </a:rPr>
              <a:t>30</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(2,3</a:t>
            </a:r>
            <a:r>
              <a:rPr lang="en-US" dirty="0" smtClean="0">
                <a:latin typeface="Courier New" panose="02070309020205020404" pitchFamily="49" charset="0"/>
                <a:cs typeface="Courier New" panose="02070309020205020404" pitchFamily="49" charset="0"/>
              </a:rPr>
              <a:t>)</a:t>
            </a:r>
            <a:r>
              <a:rPr lang="en-US" dirty="0">
                <a:latin typeface="Courier New" panose="02070309020205020404" pitchFamily="49" charset="0"/>
                <a:cs typeface="Courier New" panose="02070309020205020404" pitchFamily="49" charset="0"/>
              </a:rPr>
              <a:t> → </a:t>
            </a:r>
            <a:r>
              <a:rPr lang="en-US" dirty="0" smtClean="0">
                <a:latin typeface="Courier New" panose="02070309020205020404" pitchFamily="49" charset="0"/>
                <a:cs typeface="Courier New" panose="02070309020205020404" pitchFamily="49" charset="0"/>
              </a:rPr>
              <a:t>15</a:t>
            </a:r>
          </a:p>
          <a:p>
            <a:r>
              <a:rPr lang="en-US" dirty="0" smtClean="0">
                <a:latin typeface="Courier New" panose="02070309020205020404" pitchFamily="49" charset="0"/>
                <a:cs typeface="Courier New" panose="02070309020205020404" pitchFamily="49" charset="0"/>
              </a:rPr>
              <a:t>(3,2) </a:t>
            </a:r>
            <a:r>
              <a:rPr lang="en-US" dirty="0">
                <a:latin typeface="Courier New" panose="02070309020205020404" pitchFamily="49" charset="0"/>
                <a:cs typeface="Courier New" panose="02070309020205020404" pitchFamily="49" charset="0"/>
              </a:rPr>
              <a:t>→ </a:t>
            </a:r>
            <a:r>
              <a:rPr lang="en-US" dirty="0" smtClean="0">
                <a:latin typeface="Courier New" panose="02070309020205020404" pitchFamily="49" charset="0"/>
                <a:cs typeface="Courier New" panose="02070309020205020404" pitchFamily="49" charset="0"/>
              </a:rPr>
              <a:t>15</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a:t>
            </a:r>
            <a:r>
              <a:rPr lang="en-US" dirty="0" smtClean="0">
                <a:latin typeface="Courier New" panose="02070309020205020404" pitchFamily="49" charset="0"/>
                <a:cs typeface="Courier New" panose="02070309020205020404" pitchFamily="49" charset="0"/>
              </a:rPr>
              <a:t>3,4) </a:t>
            </a:r>
            <a:r>
              <a:rPr lang="en-US" dirty="0">
                <a:latin typeface="Courier New" panose="02070309020205020404" pitchFamily="49" charset="0"/>
                <a:cs typeface="Courier New" panose="02070309020205020404" pitchFamily="49" charset="0"/>
              </a:rPr>
              <a:t>→ </a:t>
            </a:r>
            <a:r>
              <a:rPr lang="en-US" dirty="0" smtClean="0">
                <a:latin typeface="Courier New" panose="02070309020205020404" pitchFamily="49" charset="0"/>
                <a:cs typeface="Courier New" panose="02070309020205020404" pitchFamily="49" charset="0"/>
              </a:rPr>
              <a:t>20</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(4,3</a:t>
            </a:r>
            <a:r>
              <a:rPr lang="en-US" dirty="0" smtClean="0">
                <a:latin typeface="Courier New" panose="02070309020205020404" pitchFamily="49" charset="0"/>
                <a:cs typeface="Courier New" panose="02070309020205020404" pitchFamily="49" charset="0"/>
              </a:rPr>
              <a:t>)</a:t>
            </a:r>
            <a:r>
              <a:rPr lang="en-US" dirty="0">
                <a:latin typeface="Courier New" panose="02070309020205020404" pitchFamily="49" charset="0"/>
                <a:cs typeface="Courier New" panose="02070309020205020404" pitchFamily="49" charset="0"/>
              </a:rPr>
              <a:t> → </a:t>
            </a:r>
            <a:r>
              <a:rPr lang="en-US" dirty="0" smtClean="0">
                <a:latin typeface="Courier New" panose="02070309020205020404" pitchFamily="49" charset="0"/>
                <a:cs typeface="Courier New" panose="02070309020205020404" pitchFamily="49" charset="0"/>
              </a:rPr>
              <a:t>20</a:t>
            </a:r>
            <a:endParaRPr lang="en-US"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769006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Transportation </a:t>
            </a:r>
            <a:r>
              <a:rPr lang="en-US" dirty="0" smtClean="0"/>
              <a:t>Problem - Structure</a:t>
            </a:r>
            <a:endParaRPr lang="en-US" dirty="0"/>
          </a:p>
        </p:txBody>
      </p:sp>
      <p:sp>
        <p:nvSpPr>
          <p:cNvPr id="3" name="TextBox 2"/>
          <p:cNvSpPr txBox="1"/>
          <p:nvPr/>
        </p:nvSpPr>
        <p:spPr>
          <a:xfrm>
            <a:off x="377190" y="978946"/>
            <a:ext cx="11384280" cy="830997"/>
          </a:xfrm>
          <a:prstGeom prst="rect">
            <a:avLst/>
          </a:prstGeom>
          <a:noFill/>
        </p:spPr>
        <p:txBody>
          <a:bodyPr wrap="square" rtlCol="0">
            <a:spAutoFit/>
          </a:bodyPr>
          <a:lstStyle/>
          <a:p>
            <a:r>
              <a:rPr lang="en-US" sz="2400" dirty="0"/>
              <a:t>Consider a simple problem of moving (shipping) some goods from </a:t>
            </a:r>
            <a:r>
              <a:rPr lang="en-US" sz="2400" b="1" i="1" dirty="0"/>
              <a:t>m</a:t>
            </a:r>
            <a:r>
              <a:rPr lang="en-US" sz="2400" dirty="0"/>
              <a:t> sources directly to </a:t>
            </a:r>
            <a:r>
              <a:rPr lang="en-US" sz="2400" b="1" i="1" dirty="0"/>
              <a:t>n</a:t>
            </a:r>
            <a:r>
              <a:rPr lang="en-US" sz="2400" dirty="0"/>
              <a:t> destinations. The following example shows a </a:t>
            </a:r>
            <a:r>
              <a:rPr lang="en-US" sz="2400" b="1" dirty="0"/>
              <a:t>3</a:t>
            </a:r>
            <a:r>
              <a:rPr lang="en-US" sz="2400" dirty="0"/>
              <a:t> by </a:t>
            </a:r>
            <a:r>
              <a:rPr lang="en-US" sz="2400" b="1" dirty="0"/>
              <a:t>4</a:t>
            </a:r>
            <a:r>
              <a:rPr lang="en-US" sz="2400" dirty="0"/>
              <a:t> network (graph) model (</a:t>
            </a:r>
            <a:r>
              <a:rPr lang="en-US" sz="2400" b="1" i="1" dirty="0"/>
              <a:t>m</a:t>
            </a:r>
            <a:r>
              <a:rPr lang="en-US" sz="2400" dirty="0"/>
              <a:t> = 3, </a:t>
            </a:r>
            <a:r>
              <a:rPr lang="en-US" sz="2400" b="1" i="1" dirty="0"/>
              <a:t>n</a:t>
            </a:r>
            <a:r>
              <a:rPr lang="en-US" sz="2400" dirty="0"/>
              <a:t> = 4).</a:t>
            </a:r>
            <a:endParaRPr lang="en-US" sz="2400"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377190" y="1965007"/>
            <a:ext cx="4377690" cy="4614731"/>
          </a:xfrm>
          <a:prstGeom prst="rect">
            <a:avLst/>
          </a:prstGeom>
        </p:spPr>
      </p:pic>
      <mc:AlternateContent xmlns:mc="http://schemas.openxmlformats.org/markup-compatibility/2006">
        <mc:Choice xmlns:a14="http://schemas.microsoft.com/office/drawing/2010/main" Requires="a14">
          <p:sp>
            <p:nvSpPr>
              <p:cNvPr id="6" name="TextBox 5"/>
              <p:cNvSpPr txBox="1"/>
              <p:nvPr/>
            </p:nvSpPr>
            <p:spPr>
              <a:xfrm>
                <a:off x="6733910" y="5881124"/>
                <a:ext cx="4044825" cy="369332"/>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rPr>
                        <m:t>𝐺</m:t>
                      </m:r>
                      <m:r>
                        <a:rPr lang="en-US" sz="2400" i="1">
                          <a:latin typeface="Cambria Math" panose="02040503050406030204" pitchFamily="18" charset="0"/>
                        </a:rPr>
                        <m:t>=</m:t>
                      </m:r>
                      <m:d>
                        <m:dPr>
                          <m:begChr m:val="{"/>
                          <m:endChr m:val="}"/>
                          <m:ctrlPr>
                            <a:rPr lang="en-US" sz="2400" i="1">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𝑉</m:t>
                              </m:r>
                            </m:e>
                            <m:sub>
                              <m:r>
                                <a:rPr lang="en-US" sz="2400" b="0" i="1" smtClean="0">
                                  <a:latin typeface="Cambria Math" panose="02040503050406030204" pitchFamily="18" charset="0"/>
                                </a:rPr>
                                <m:t>𝑠</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𝑉</m:t>
                              </m:r>
                            </m:e>
                            <m:sub>
                              <m:r>
                                <a:rPr lang="en-US" sz="2400" b="0" i="1" smtClean="0">
                                  <a:latin typeface="Cambria Math" panose="02040503050406030204" pitchFamily="18" charset="0"/>
                                </a:rPr>
                                <m:t>𝑑</m:t>
                              </m:r>
                            </m:sub>
                          </m:sSub>
                          <m:r>
                            <a:rPr lang="en-US" sz="2400" i="1">
                              <a:latin typeface="Cambria Math" panose="02040503050406030204" pitchFamily="18" charset="0"/>
                            </a:rPr>
                            <m:t>,</m:t>
                          </m:r>
                          <m:r>
                            <a:rPr lang="en-US" sz="2400" i="1">
                              <a:latin typeface="Cambria Math" panose="02040503050406030204" pitchFamily="18" charset="0"/>
                            </a:rPr>
                            <m:t>𝐴</m:t>
                          </m:r>
                          <m:r>
                            <a:rPr lang="en-US" sz="2400" i="1">
                              <a:latin typeface="Cambria Math" panose="02040503050406030204" pitchFamily="18" charset="0"/>
                            </a:rPr>
                            <m:t>,</m:t>
                          </m:r>
                          <m:r>
                            <a:rPr lang="en-US" sz="2400" i="1">
                              <a:latin typeface="Cambria Math" panose="02040503050406030204" pitchFamily="18" charset="0"/>
                            </a:rPr>
                            <m:t>𝐷𝑖𝑠𝑡</m:t>
                          </m:r>
                          <m:r>
                            <a:rPr lang="en-US" sz="2400" i="1">
                              <a:latin typeface="Cambria Math" panose="02040503050406030204" pitchFamily="18" charset="0"/>
                            </a:rPr>
                            <m:t>,</m:t>
                          </m:r>
                          <m:r>
                            <a:rPr lang="en-US" sz="2400" i="1">
                              <a:latin typeface="Cambria Math" panose="02040503050406030204" pitchFamily="18" charset="0"/>
                            </a:rPr>
                            <m:t>𝑆𝑝𝑙</m:t>
                          </m:r>
                          <m:r>
                            <a:rPr lang="en-US" sz="2400" i="1">
                              <a:latin typeface="Cambria Math" panose="02040503050406030204" pitchFamily="18" charset="0"/>
                            </a:rPr>
                            <m:t>,</m:t>
                          </m:r>
                          <m:r>
                            <a:rPr lang="en-US" sz="2400" i="1">
                              <a:latin typeface="Cambria Math" panose="02040503050406030204" pitchFamily="18" charset="0"/>
                            </a:rPr>
                            <m:t>𝐷𝑚𝑑</m:t>
                          </m:r>
                        </m:e>
                      </m:d>
                    </m:oMath>
                  </m:oMathPara>
                </a14:m>
                <a:endParaRPr lang="en-US" sz="2400" dirty="0">
                  <a:latin typeface="Courier New" panose="02070309020205020404" pitchFamily="49" charset="0"/>
                  <a:cs typeface="Courier New" panose="02070309020205020404" pitchFamily="49" charset="0"/>
                </a:endParaRPr>
              </a:p>
            </p:txBody>
          </p:sp>
        </mc:Choice>
        <mc:Fallback>
          <p:sp>
            <p:nvSpPr>
              <p:cNvPr id="6" name="TextBox 5"/>
              <p:cNvSpPr txBox="1">
                <a:spLocks noRot="1" noChangeAspect="1" noMove="1" noResize="1" noEditPoints="1" noAdjustHandles="1" noChangeArrowheads="1" noChangeShapeType="1" noTextEdit="1"/>
              </p:cNvSpPr>
              <p:nvPr/>
            </p:nvSpPr>
            <p:spPr>
              <a:xfrm>
                <a:off x="6733910" y="5881124"/>
                <a:ext cx="4044825" cy="369332"/>
              </a:xfrm>
              <a:prstGeom prst="rect">
                <a:avLst/>
              </a:prstGeom>
              <a:blipFill rotWithShape="0">
                <a:blip r:embed="rId3"/>
                <a:stretch>
                  <a:fillRect t="-3333" b="-31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p:cNvSpPr txBox="1"/>
              <p:nvPr/>
            </p:nvSpPr>
            <p:spPr>
              <a:xfrm>
                <a:off x="9090353" y="4474634"/>
                <a:ext cx="2398669" cy="1025665"/>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𝐷𝑚𝑑</m:t>
                      </m:r>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𝑓</m:t>
                      </m:r>
                      <m:d>
                        <m:dPr>
                          <m:ctrlPr>
                            <a:rPr lang="en-US" b="0" i="1" smtClean="0">
                              <a:solidFill>
                                <a:srgbClr val="0070C0"/>
                              </a:solidFill>
                              <a:latin typeface="Cambria Math" panose="02040503050406030204" pitchFamily="18" charset="0"/>
                            </a:rPr>
                          </m:ctrlPr>
                        </m:dPr>
                        <m:e>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𝑉</m:t>
                              </m:r>
                            </m:e>
                            <m:sub>
                              <m:r>
                                <a:rPr lang="en-US" b="0" i="1" smtClean="0">
                                  <a:solidFill>
                                    <a:srgbClr val="0070C0"/>
                                  </a:solidFill>
                                  <a:latin typeface="Cambria Math" panose="02040503050406030204" pitchFamily="18" charset="0"/>
                                </a:rPr>
                                <m:t>𝑑</m:t>
                              </m:r>
                            </m:sub>
                          </m:sSub>
                        </m:e>
                      </m:d>
                      <m:r>
                        <a:rPr lang="en-US" b="0" i="1" smtClean="0">
                          <a:solidFill>
                            <a:srgbClr val="0070C0"/>
                          </a:solidFill>
                          <a:latin typeface="Cambria Math" panose="02040503050406030204" pitchFamily="18" charset="0"/>
                        </a:rPr>
                        <m:t>=</m:t>
                      </m:r>
                      <m:d>
                        <m:dPr>
                          <m:begChr m:val="{"/>
                          <m:endChr m:val="}"/>
                          <m:ctrlPr>
                            <a:rPr lang="en-US" i="1">
                              <a:solidFill>
                                <a:srgbClr val="0070C0"/>
                              </a:solidFill>
                              <a:latin typeface="Cambria Math" panose="02040503050406030204" pitchFamily="18" charset="0"/>
                            </a:rPr>
                          </m:ctrlPr>
                        </m:dPr>
                        <m:e>
                          <m:m>
                            <m:mPr>
                              <m:mcs>
                                <m:mc>
                                  <m:mcPr>
                                    <m:count m:val="1"/>
                                    <m:mcJc m:val="center"/>
                                  </m:mcPr>
                                </m:mc>
                              </m:mcs>
                              <m:ctrlPr>
                                <a:rPr lang="en-US" b="0" i="1" smtClean="0">
                                  <a:solidFill>
                                    <a:srgbClr val="0070C0"/>
                                  </a:solidFill>
                                  <a:latin typeface="Cambria Math" panose="02040503050406030204" pitchFamily="18" charset="0"/>
                                </a:rPr>
                              </m:ctrlPr>
                            </m:mPr>
                            <m:mr>
                              <m:e>
                                <m:r>
                                  <m:rPr>
                                    <m:brk m:alnAt="7"/>
                                  </m:rPr>
                                  <a:rPr lang="en-US" b="0" i="1" smtClean="0">
                                    <a:solidFill>
                                      <a:srgbClr val="0070C0"/>
                                    </a:solidFill>
                                    <a:latin typeface="Cambria Math" panose="02040503050406030204" pitchFamily="18" charset="0"/>
                                  </a:rPr>
                                  <m:t>12,</m:t>
                                </m:r>
                              </m:e>
                            </m:mr>
                            <m:mr>
                              <m:e>
                                <m:r>
                                  <a:rPr lang="en-US" b="0" i="1" smtClean="0">
                                    <a:solidFill>
                                      <a:srgbClr val="0070C0"/>
                                    </a:solidFill>
                                    <a:latin typeface="Cambria Math" panose="02040503050406030204" pitchFamily="18" charset="0"/>
                                  </a:rPr>
                                  <m:t>8,</m:t>
                                </m:r>
                              </m:e>
                            </m:mr>
                            <m:mr>
                              <m:e>
                                <m:r>
                                  <a:rPr lang="en-US" b="0" i="1" smtClean="0">
                                    <a:solidFill>
                                      <a:srgbClr val="0070C0"/>
                                    </a:solidFill>
                                    <a:latin typeface="Cambria Math" panose="02040503050406030204" pitchFamily="18" charset="0"/>
                                  </a:rPr>
                                  <m:t>4,</m:t>
                                </m:r>
                              </m:e>
                            </m:mr>
                            <m:mr>
                              <m:e>
                                <m:r>
                                  <a:rPr lang="en-US" b="0" i="1" smtClean="0">
                                    <a:solidFill>
                                      <a:srgbClr val="0070C0"/>
                                    </a:solidFill>
                                    <a:latin typeface="Cambria Math" panose="02040503050406030204" pitchFamily="18" charset="0"/>
                                  </a:rPr>
                                  <m:t>6</m:t>
                                </m:r>
                              </m:e>
                            </m:mr>
                          </m:m>
                        </m:e>
                      </m:d>
                    </m:oMath>
                  </m:oMathPara>
                </a14:m>
                <a:endParaRPr lang="en-US" dirty="0">
                  <a:solidFill>
                    <a:srgbClr val="0070C0"/>
                  </a:solidFill>
                  <a:latin typeface="Courier New" panose="02070309020205020404" pitchFamily="49" charset="0"/>
                  <a:cs typeface="Courier New" panose="02070309020205020404" pitchFamily="49" charset="0"/>
                </a:endParaRPr>
              </a:p>
            </p:txBody>
          </p:sp>
        </mc:Choice>
        <mc:Fallback>
          <p:sp>
            <p:nvSpPr>
              <p:cNvPr id="7" name="TextBox 6"/>
              <p:cNvSpPr txBox="1">
                <a:spLocks noRot="1" noChangeAspect="1" noMove="1" noResize="1" noEditPoints="1" noAdjustHandles="1" noChangeArrowheads="1" noChangeShapeType="1" noTextEdit="1"/>
              </p:cNvSpPr>
              <p:nvPr/>
            </p:nvSpPr>
            <p:spPr>
              <a:xfrm>
                <a:off x="9090353" y="4474634"/>
                <a:ext cx="2398669" cy="1025665"/>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p:cNvSpPr txBox="1"/>
              <p:nvPr/>
            </p:nvSpPr>
            <p:spPr>
              <a:xfrm>
                <a:off x="6052185" y="4642470"/>
                <a:ext cx="2067554" cy="74994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solidFill>
                            <a:srgbClr val="009644"/>
                          </a:solidFill>
                          <a:latin typeface="Cambria Math" panose="02040503050406030204" pitchFamily="18" charset="0"/>
                        </a:rPr>
                        <m:t>𝑆𝑝𝑙</m:t>
                      </m:r>
                      <m:r>
                        <a:rPr lang="en-US" i="1">
                          <a:solidFill>
                            <a:srgbClr val="009644"/>
                          </a:solidFill>
                          <a:latin typeface="Cambria Math" panose="02040503050406030204" pitchFamily="18" charset="0"/>
                        </a:rPr>
                        <m:t>=</m:t>
                      </m:r>
                      <m:r>
                        <a:rPr lang="en-US" b="0" i="1" smtClean="0">
                          <a:solidFill>
                            <a:srgbClr val="009644"/>
                          </a:solidFill>
                          <a:latin typeface="Cambria Math" panose="02040503050406030204" pitchFamily="18" charset="0"/>
                        </a:rPr>
                        <m:t>𝑓</m:t>
                      </m:r>
                      <m:d>
                        <m:dPr>
                          <m:ctrlPr>
                            <a:rPr lang="en-US" b="0" i="1" smtClean="0">
                              <a:solidFill>
                                <a:srgbClr val="009644"/>
                              </a:solidFill>
                              <a:latin typeface="Cambria Math" panose="02040503050406030204" pitchFamily="18" charset="0"/>
                            </a:rPr>
                          </m:ctrlPr>
                        </m:dPr>
                        <m:e>
                          <m:sSub>
                            <m:sSubPr>
                              <m:ctrlPr>
                                <a:rPr lang="en-US" b="0" i="1" smtClean="0">
                                  <a:solidFill>
                                    <a:srgbClr val="009644"/>
                                  </a:solidFill>
                                  <a:latin typeface="Cambria Math" panose="02040503050406030204" pitchFamily="18" charset="0"/>
                                </a:rPr>
                              </m:ctrlPr>
                            </m:sSubPr>
                            <m:e>
                              <m:r>
                                <a:rPr lang="en-US" b="0" i="1" smtClean="0">
                                  <a:solidFill>
                                    <a:srgbClr val="009644"/>
                                  </a:solidFill>
                                  <a:latin typeface="Cambria Math" panose="02040503050406030204" pitchFamily="18" charset="0"/>
                                </a:rPr>
                                <m:t>𝑉</m:t>
                              </m:r>
                            </m:e>
                            <m:sub>
                              <m:r>
                                <a:rPr lang="en-US" b="0" i="1" smtClean="0">
                                  <a:solidFill>
                                    <a:srgbClr val="009644"/>
                                  </a:solidFill>
                                  <a:latin typeface="Cambria Math" panose="02040503050406030204" pitchFamily="18" charset="0"/>
                                </a:rPr>
                                <m:t>𝑠</m:t>
                              </m:r>
                            </m:sub>
                          </m:sSub>
                        </m:e>
                      </m:d>
                      <m:r>
                        <a:rPr lang="en-US" b="0" i="1" smtClean="0">
                          <a:solidFill>
                            <a:srgbClr val="009644"/>
                          </a:solidFill>
                          <a:latin typeface="Cambria Math" panose="02040503050406030204" pitchFamily="18" charset="0"/>
                        </a:rPr>
                        <m:t>=</m:t>
                      </m:r>
                      <m:d>
                        <m:dPr>
                          <m:begChr m:val="{"/>
                          <m:endChr m:val="}"/>
                          <m:ctrlPr>
                            <a:rPr lang="en-US" i="1">
                              <a:solidFill>
                                <a:srgbClr val="009644"/>
                              </a:solidFill>
                              <a:latin typeface="Cambria Math" panose="02040503050406030204" pitchFamily="18" charset="0"/>
                            </a:rPr>
                          </m:ctrlPr>
                        </m:dPr>
                        <m:e>
                          <m:m>
                            <m:mPr>
                              <m:mcs>
                                <m:mc>
                                  <m:mcPr>
                                    <m:count m:val="1"/>
                                    <m:mcJc m:val="center"/>
                                  </m:mcPr>
                                </m:mc>
                              </m:mcs>
                              <m:ctrlPr>
                                <a:rPr lang="en-US" i="1" smtClean="0">
                                  <a:solidFill>
                                    <a:srgbClr val="009644"/>
                                  </a:solidFill>
                                  <a:latin typeface="Cambria Math" panose="02040503050406030204" pitchFamily="18" charset="0"/>
                                </a:rPr>
                              </m:ctrlPr>
                            </m:mPr>
                            <m:mr>
                              <m:e>
                                <m:r>
                                  <m:rPr>
                                    <m:brk m:alnAt="7"/>
                                  </m:rPr>
                                  <a:rPr lang="en-US" b="0" i="1" smtClean="0">
                                    <a:solidFill>
                                      <a:srgbClr val="009644"/>
                                    </a:solidFill>
                                    <a:latin typeface="Cambria Math" panose="02040503050406030204" pitchFamily="18" charset="0"/>
                                  </a:rPr>
                                  <m:t>5,</m:t>
                                </m:r>
                              </m:e>
                            </m:mr>
                            <m:mr>
                              <m:e>
                                <m:r>
                                  <a:rPr lang="en-US" b="0" i="1" smtClean="0">
                                    <a:solidFill>
                                      <a:srgbClr val="009644"/>
                                    </a:solidFill>
                                    <a:latin typeface="Cambria Math" panose="02040503050406030204" pitchFamily="18" charset="0"/>
                                  </a:rPr>
                                  <m:t>10,</m:t>
                                </m:r>
                              </m:e>
                            </m:mr>
                            <m:mr>
                              <m:e>
                                <m:r>
                                  <a:rPr lang="en-US" b="0" i="1" smtClean="0">
                                    <a:solidFill>
                                      <a:srgbClr val="009644"/>
                                    </a:solidFill>
                                    <a:latin typeface="Cambria Math" panose="02040503050406030204" pitchFamily="18" charset="0"/>
                                  </a:rPr>
                                  <m:t>15</m:t>
                                </m:r>
                              </m:e>
                            </m:mr>
                          </m:m>
                        </m:e>
                      </m:d>
                    </m:oMath>
                  </m:oMathPara>
                </a14:m>
                <a:endParaRPr lang="en-US" dirty="0">
                  <a:solidFill>
                    <a:srgbClr val="009644"/>
                  </a:solidFill>
                  <a:latin typeface="Courier New" panose="02070309020205020404" pitchFamily="49" charset="0"/>
                  <a:cs typeface="Courier New" panose="02070309020205020404" pitchFamily="49" charset="0"/>
                </a:endParaRPr>
              </a:p>
            </p:txBody>
          </p:sp>
        </mc:Choice>
        <mc:Fallback>
          <p:sp>
            <p:nvSpPr>
              <p:cNvPr id="8" name="TextBox 7"/>
              <p:cNvSpPr txBox="1">
                <a:spLocks noRot="1" noChangeAspect="1" noMove="1" noResize="1" noEditPoints="1" noAdjustHandles="1" noChangeArrowheads="1" noChangeShapeType="1" noTextEdit="1"/>
              </p:cNvSpPr>
              <p:nvPr/>
            </p:nvSpPr>
            <p:spPr>
              <a:xfrm>
                <a:off x="6052185" y="4642470"/>
                <a:ext cx="2067554" cy="749949"/>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TextBox 8"/>
              <p:cNvSpPr txBox="1"/>
              <p:nvPr/>
            </p:nvSpPr>
            <p:spPr>
              <a:xfrm>
                <a:off x="6069330" y="3617443"/>
                <a:ext cx="3284232" cy="76745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i="1" smtClean="0">
                          <a:solidFill>
                            <a:srgbClr val="C00000"/>
                          </a:solidFill>
                          <a:latin typeface="Cambria Math" panose="02040503050406030204" pitchFamily="18" charset="0"/>
                        </a:rPr>
                        <m:t>𝐷𝑖𝑠𝑡</m:t>
                      </m:r>
                      <m:r>
                        <a:rPr lang="en-US" i="1">
                          <a:solidFill>
                            <a:srgbClr val="C00000"/>
                          </a:solidFill>
                          <a:latin typeface="Cambria Math" panose="02040503050406030204" pitchFamily="18" charset="0"/>
                        </a:rPr>
                        <m:t>=</m:t>
                      </m:r>
                      <m:r>
                        <a:rPr lang="en-US" i="1">
                          <a:solidFill>
                            <a:srgbClr val="C00000"/>
                          </a:solidFill>
                          <a:latin typeface="Cambria Math" panose="02040503050406030204" pitchFamily="18" charset="0"/>
                        </a:rPr>
                        <m:t>𝑓</m:t>
                      </m:r>
                      <m:d>
                        <m:dPr>
                          <m:ctrlPr>
                            <a:rPr lang="en-US" i="1">
                              <a:solidFill>
                                <a:srgbClr val="C00000"/>
                              </a:solidFill>
                              <a:latin typeface="Cambria Math" panose="02040503050406030204" pitchFamily="18" charset="0"/>
                            </a:rPr>
                          </m:ctrlPr>
                        </m:dPr>
                        <m:e>
                          <m:r>
                            <a:rPr lang="en-US" i="1">
                              <a:solidFill>
                                <a:srgbClr val="C00000"/>
                              </a:solidFill>
                              <a:latin typeface="Cambria Math" panose="02040503050406030204" pitchFamily="18" charset="0"/>
                            </a:rPr>
                            <m:t>𝐴</m:t>
                          </m:r>
                        </m:e>
                      </m:d>
                      <m:r>
                        <a:rPr lang="en-US" i="1">
                          <a:solidFill>
                            <a:srgbClr val="C00000"/>
                          </a:solidFill>
                          <a:latin typeface="Cambria Math" panose="02040503050406030204" pitchFamily="18" charset="0"/>
                        </a:rPr>
                        <m:t>= </m:t>
                      </m:r>
                      <m:d>
                        <m:dPr>
                          <m:begChr m:val="{"/>
                          <m:endChr m:val="}"/>
                          <m:ctrlPr>
                            <a:rPr lang="en-US" i="1">
                              <a:solidFill>
                                <a:srgbClr val="C00000"/>
                              </a:solidFill>
                              <a:latin typeface="Cambria Math" panose="02040503050406030204" pitchFamily="18" charset="0"/>
                            </a:rPr>
                          </m:ctrlPr>
                        </m:dPr>
                        <m:e>
                          <m:m>
                            <m:mPr>
                              <m:mcs>
                                <m:mc>
                                  <m:mcPr>
                                    <m:count m:val="4"/>
                                    <m:mcJc m:val="center"/>
                                  </m:mcPr>
                                </m:mc>
                              </m:mcs>
                              <m:ctrlPr>
                                <a:rPr lang="en-US" i="1">
                                  <a:solidFill>
                                    <a:srgbClr val="C00000"/>
                                  </a:solidFill>
                                  <a:latin typeface="Cambria Math" panose="02040503050406030204" pitchFamily="18" charset="0"/>
                                </a:rPr>
                              </m:ctrlPr>
                            </m:mPr>
                            <m:mr>
                              <m:e>
                                <m:r>
                                  <m:rPr>
                                    <m:brk m:alnAt="7"/>
                                  </m:rPr>
                                  <a:rPr lang="en-US" i="1">
                                    <a:solidFill>
                                      <a:srgbClr val="C00000"/>
                                    </a:solidFill>
                                    <a:latin typeface="Cambria Math" panose="02040503050406030204" pitchFamily="18" charset="0"/>
                                  </a:rPr>
                                  <m:t>2</m:t>
                                </m:r>
                                <m:r>
                                  <a:rPr lang="en-US" i="1">
                                    <a:solidFill>
                                      <a:srgbClr val="C00000"/>
                                    </a:solidFill>
                                    <a:latin typeface="Cambria Math" panose="02040503050406030204" pitchFamily="18" charset="0"/>
                                  </a:rPr>
                                  <m:t>,</m:t>
                                </m:r>
                              </m:e>
                              <m:e>
                                <m:r>
                                  <a:rPr lang="en-US" i="1">
                                    <a:solidFill>
                                      <a:srgbClr val="C00000"/>
                                    </a:solidFill>
                                    <a:latin typeface="Cambria Math" panose="02040503050406030204" pitchFamily="18" charset="0"/>
                                  </a:rPr>
                                  <m:t>3,</m:t>
                                </m:r>
                              </m:e>
                              <m:e>
                                <m:r>
                                  <a:rPr lang="en-US" i="1">
                                    <a:solidFill>
                                      <a:srgbClr val="C00000"/>
                                    </a:solidFill>
                                    <a:latin typeface="Cambria Math" panose="02040503050406030204" pitchFamily="18" charset="0"/>
                                  </a:rPr>
                                  <m:t>5,</m:t>
                                </m:r>
                              </m:e>
                              <m:e>
                                <m:r>
                                  <a:rPr lang="en-US" i="1">
                                    <a:solidFill>
                                      <a:srgbClr val="C00000"/>
                                    </a:solidFill>
                                    <a:latin typeface="Cambria Math" panose="02040503050406030204" pitchFamily="18" charset="0"/>
                                  </a:rPr>
                                  <m:t>6,</m:t>
                                </m:r>
                              </m:e>
                            </m:mr>
                            <m:mr>
                              <m:e>
                                <m:r>
                                  <a:rPr lang="en-US" i="1">
                                    <a:solidFill>
                                      <a:srgbClr val="C00000"/>
                                    </a:solidFill>
                                    <a:latin typeface="Cambria Math" panose="02040503050406030204" pitchFamily="18" charset="0"/>
                                  </a:rPr>
                                  <m:t>2,</m:t>
                                </m:r>
                              </m:e>
                              <m:e>
                                <m:r>
                                  <a:rPr lang="en-US" i="1">
                                    <a:solidFill>
                                      <a:srgbClr val="C00000"/>
                                    </a:solidFill>
                                    <a:latin typeface="Cambria Math" panose="02040503050406030204" pitchFamily="18" charset="0"/>
                                  </a:rPr>
                                  <m:t>1,</m:t>
                                </m:r>
                              </m:e>
                              <m:e>
                                <m:r>
                                  <a:rPr lang="en-US" i="1">
                                    <a:solidFill>
                                      <a:srgbClr val="C00000"/>
                                    </a:solidFill>
                                    <a:latin typeface="Cambria Math" panose="02040503050406030204" pitchFamily="18" charset="0"/>
                                  </a:rPr>
                                  <m:t>3,</m:t>
                                </m:r>
                              </m:e>
                              <m:e>
                                <m:r>
                                  <a:rPr lang="en-US" i="1">
                                    <a:solidFill>
                                      <a:srgbClr val="C00000"/>
                                    </a:solidFill>
                                    <a:latin typeface="Cambria Math" panose="02040503050406030204" pitchFamily="18" charset="0"/>
                                  </a:rPr>
                                  <m:t>5,</m:t>
                                </m:r>
                              </m:e>
                            </m:mr>
                            <m:mr>
                              <m:e>
                                <m:r>
                                  <a:rPr lang="en-US" i="1">
                                    <a:solidFill>
                                      <a:srgbClr val="C00000"/>
                                    </a:solidFill>
                                    <a:latin typeface="Cambria Math" panose="02040503050406030204" pitchFamily="18" charset="0"/>
                                  </a:rPr>
                                  <m:t>3,</m:t>
                                </m:r>
                              </m:e>
                              <m:e>
                                <m:r>
                                  <a:rPr lang="en-US" i="1">
                                    <a:solidFill>
                                      <a:srgbClr val="C00000"/>
                                    </a:solidFill>
                                    <a:latin typeface="Cambria Math" panose="02040503050406030204" pitchFamily="18" charset="0"/>
                                  </a:rPr>
                                  <m:t>8,</m:t>
                                </m:r>
                              </m:e>
                              <m:e>
                                <m:r>
                                  <a:rPr lang="en-US" i="1">
                                    <a:solidFill>
                                      <a:srgbClr val="C00000"/>
                                    </a:solidFill>
                                    <a:latin typeface="Cambria Math" panose="02040503050406030204" pitchFamily="18" charset="0"/>
                                  </a:rPr>
                                  <m:t>4,</m:t>
                                </m:r>
                              </m:e>
                              <m:e>
                                <m:r>
                                  <a:rPr lang="en-US" i="1">
                                    <a:solidFill>
                                      <a:srgbClr val="C00000"/>
                                    </a:solidFill>
                                    <a:latin typeface="Cambria Math" panose="02040503050406030204" pitchFamily="18" charset="0"/>
                                  </a:rPr>
                                  <m:t>6</m:t>
                                </m:r>
                              </m:e>
                            </m:mr>
                          </m:m>
                        </m:e>
                      </m:d>
                    </m:oMath>
                  </m:oMathPara>
                </a14:m>
                <a:endParaRPr lang="en-US" dirty="0">
                  <a:solidFill>
                    <a:srgbClr val="C00000"/>
                  </a:solidFill>
                  <a:latin typeface="Courier New" panose="02070309020205020404" pitchFamily="49" charset="0"/>
                </a:endParaRPr>
              </a:p>
            </p:txBody>
          </p:sp>
        </mc:Choice>
        <mc:Fallback>
          <p:sp>
            <p:nvSpPr>
              <p:cNvPr id="9" name="TextBox 8"/>
              <p:cNvSpPr txBox="1">
                <a:spLocks noRot="1" noChangeAspect="1" noMove="1" noResize="1" noEditPoints="1" noAdjustHandles="1" noChangeArrowheads="1" noChangeShapeType="1" noTextEdit="1"/>
              </p:cNvSpPr>
              <p:nvPr/>
            </p:nvSpPr>
            <p:spPr>
              <a:xfrm>
                <a:off x="6069330" y="3617443"/>
                <a:ext cx="3284232" cy="767454"/>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TextBox 9"/>
              <p:cNvSpPr txBox="1"/>
              <p:nvPr/>
            </p:nvSpPr>
            <p:spPr>
              <a:xfrm>
                <a:off x="6101704" y="1986760"/>
                <a:ext cx="1627818" cy="553998"/>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𝑠</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3</m:t>
                              </m:r>
                            </m:sub>
                          </m:sSub>
                        </m:e>
                      </m:d>
                    </m:oMath>
                  </m:oMathPara>
                </a14:m>
                <a:endParaRPr lang="en-US" i="1" dirty="0">
                  <a:latin typeface="Courier New" panose="02070309020205020404" pitchFamily="49" charset="0"/>
                  <a:cs typeface="Courier New" panose="02070309020205020404" pitchFamily="49" charset="0"/>
                </a:endParaRPr>
              </a:p>
              <a:p>
                <a:endParaRPr lang="en-US" dirty="0"/>
              </a:p>
            </p:txBody>
          </p:sp>
        </mc:Choice>
        <mc:Fallback>
          <p:sp>
            <p:nvSpPr>
              <p:cNvPr id="10" name="TextBox 9"/>
              <p:cNvSpPr txBox="1">
                <a:spLocks noRot="1" noChangeAspect="1" noMove="1" noResize="1" noEditPoints="1" noAdjustHandles="1" noChangeArrowheads="1" noChangeShapeType="1" noTextEdit="1"/>
              </p:cNvSpPr>
              <p:nvPr/>
            </p:nvSpPr>
            <p:spPr>
              <a:xfrm>
                <a:off x="6101704" y="1986760"/>
                <a:ext cx="1627818" cy="553998"/>
              </a:xfrm>
              <a:prstGeom prst="rect">
                <a:avLst/>
              </a:prstGeom>
              <a:blipFill rotWithShape="0">
                <a:blip r:embed="rId7"/>
                <a:stretch>
                  <a:fillRect l="-524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TextBox 10"/>
              <p:cNvSpPr txBox="1"/>
              <p:nvPr/>
            </p:nvSpPr>
            <p:spPr>
              <a:xfrm>
                <a:off x="8284834" y="1968305"/>
                <a:ext cx="2124684" cy="553998"/>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𝑑</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4</m:t>
                              </m:r>
                            </m:sub>
                          </m:sSub>
                        </m:e>
                      </m:d>
                    </m:oMath>
                  </m:oMathPara>
                </a14:m>
                <a:endParaRPr lang="en-US" i="1" dirty="0">
                  <a:latin typeface="Courier New" panose="02070309020205020404" pitchFamily="49" charset="0"/>
                  <a:cs typeface="Courier New" panose="02070309020205020404" pitchFamily="49" charset="0"/>
                </a:endParaRPr>
              </a:p>
              <a:p>
                <a:endParaRPr lang="en-US" dirty="0"/>
              </a:p>
            </p:txBody>
          </p:sp>
        </mc:Choice>
        <mc:Fallback>
          <p:sp>
            <p:nvSpPr>
              <p:cNvPr id="11" name="TextBox 10"/>
              <p:cNvSpPr txBox="1">
                <a:spLocks noRot="1" noChangeAspect="1" noMove="1" noResize="1" noEditPoints="1" noAdjustHandles="1" noChangeArrowheads="1" noChangeShapeType="1" noTextEdit="1"/>
              </p:cNvSpPr>
              <p:nvPr/>
            </p:nvSpPr>
            <p:spPr>
              <a:xfrm>
                <a:off x="8284834" y="1968305"/>
                <a:ext cx="2124684" cy="553998"/>
              </a:xfrm>
              <a:prstGeom prst="rect">
                <a:avLst/>
              </a:prstGeom>
              <a:blipFill rotWithShape="0">
                <a:blip r:embed="rId8"/>
                <a:stretch>
                  <a:fillRect l="-372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TextBox 11"/>
              <p:cNvSpPr txBox="1"/>
              <p:nvPr/>
            </p:nvSpPr>
            <p:spPr>
              <a:xfrm>
                <a:off x="6090737" y="2516818"/>
                <a:ext cx="4642681" cy="884281"/>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4"/>
                                    <m:mcJc m:val="center"/>
                                  </m:mcPr>
                                </m:mc>
                              </m:mcs>
                              <m:ctrlPr>
                                <a:rPr lang="en-US" b="0" i="1" smtClean="0">
                                  <a:latin typeface="Cambria Math" panose="02040503050406030204" pitchFamily="18" charset="0"/>
                                </a:rPr>
                              </m:ctrlPr>
                            </m:mPr>
                            <m:m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1</m:t>
                                        </m:r>
                                      </m:sub>
                                    </m:sSub>
                                  </m:e>
                                </m:d>
                                <m:r>
                                  <a:rPr lang="en-US" i="1">
                                    <a:latin typeface="Cambria Math" panose="02040503050406030204" pitchFamily="18" charset="0"/>
                                  </a:rPr>
                                  <m:t>,</m:t>
                                </m:r>
                              </m:e>
                              <m:e>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2</m:t>
                                    </m:r>
                                  </m:sub>
                                </m:sSub>
                                <m:r>
                                  <a:rPr lang="en-US" i="1">
                                    <a:latin typeface="Cambria Math" panose="02040503050406030204" pitchFamily="18" charset="0"/>
                                  </a:rPr>
                                  <m:t>),</m:t>
                                </m:r>
                              </m:e>
                              <m:e>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2</m:t>
                                    </m:r>
                                  </m:sub>
                                </m:sSub>
                                <m:r>
                                  <a:rPr lang="en-US" i="1">
                                    <a:latin typeface="Cambria Math" panose="02040503050406030204" pitchFamily="18" charset="0"/>
                                  </a:rPr>
                                  <m:t>),</m:t>
                                </m:r>
                              </m:e>
                              <m:e>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4</m:t>
                                    </m:r>
                                  </m:sub>
                                </m:sSub>
                                <m:r>
                                  <a:rPr lang="en-US" i="1">
                                    <a:latin typeface="Cambria Math" panose="02040503050406030204" pitchFamily="18" charset="0"/>
                                  </a:rPr>
                                  <m:t>),</m:t>
                                </m:r>
                              </m:e>
                            </m:mr>
                            <m:m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1</m:t>
                                        </m:r>
                                      </m:sub>
                                    </m:sSub>
                                  </m:e>
                                </m:d>
                                <m:r>
                                  <a:rPr lang="en-US" b="0" i="1" smtClean="0">
                                    <a:latin typeface="Cambria Math" panose="02040503050406030204" pitchFamily="18" charset="0"/>
                                  </a:rPr>
                                  <m:t>,</m:t>
                                </m:r>
                              </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2</m:t>
                                        </m:r>
                                      </m:sub>
                                    </m:sSub>
                                  </m:e>
                                </m:d>
                                <m:r>
                                  <a:rPr lang="en-US" i="1">
                                    <a:latin typeface="Cambria Math" panose="02040503050406030204" pitchFamily="18" charset="0"/>
                                  </a:rPr>
                                  <m:t>,</m:t>
                                </m:r>
                              </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3</m:t>
                                        </m:r>
                                      </m:sub>
                                    </m:sSub>
                                  </m:e>
                                </m:d>
                                <m:r>
                                  <a:rPr lang="en-US" i="1">
                                    <a:latin typeface="Cambria Math" panose="02040503050406030204" pitchFamily="18" charset="0"/>
                                  </a:rPr>
                                  <m:t>,</m:t>
                                </m:r>
                              </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4</m:t>
                                        </m:r>
                                      </m:sub>
                                    </m:sSub>
                                  </m:e>
                                </m:d>
                                <m:r>
                                  <a:rPr lang="en-US" i="1">
                                    <a:latin typeface="Cambria Math" panose="02040503050406030204" pitchFamily="18" charset="0"/>
                                  </a:rPr>
                                  <m:t>,</m:t>
                                </m:r>
                              </m:e>
                            </m:mr>
                            <m:m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1</m:t>
                                        </m:r>
                                      </m:sub>
                                    </m:sSub>
                                  </m:e>
                                </m:d>
                                <m:r>
                                  <a:rPr lang="en-US" i="1">
                                    <a:latin typeface="Cambria Math" panose="02040503050406030204" pitchFamily="18" charset="0"/>
                                  </a:rPr>
                                  <m:t>,</m:t>
                                </m:r>
                              </m:e>
                              <m:e>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2</m:t>
                                    </m:r>
                                  </m:sub>
                                </m:sSub>
                                <m:r>
                                  <a:rPr lang="en-US" i="1">
                                    <a:latin typeface="Cambria Math" panose="02040503050406030204" pitchFamily="18" charset="0"/>
                                  </a:rPr>
                                  <m:t>),</m:t>
                                </m:r>
                              </m:e>
                              <m:e>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3</m:t>
                                    </m:r>
                                  </m:sub>
                                </m:sSub>
                                <m:r>
                                  <a:rPr lang="en-US" i="1">
                                    <a:latin typeface="Cambria Math" panose="02040503050406030204" pitchFamily="18" charset="0"/>
                                  </a:rPr>
                                  <m:t>),</m:t>
                                </m:r>
                              </m:e>
                              <m:e>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4</m:t>
                                    </m:r>
                                  </m:sub>
                                </m:sSub>
                                <m:r>
                                  <a:rPr lang="en-US" i="1">
                                    <a:latin typeface="Cambria Math" panose="02040503050406030204" pitchFamily="18" charset="0"/>
                                  </a:rPr>
                                  <m:t>)</m:t>
                                </m:r>
                              </m:e>
                            </m:mr>
                          </m:m>
                        </m:e>
                      </m:d>
                    </m:oMath>
                  </m:oMathPara>
                </a14:m>
                <a:endParaRPr lang="en-US" dirty="0"/>
              </a:p>
            </p:txBody>
          </p:sp>
        </mc:Choice>
        <mc:Fallback>
          <p:sp>
            <p:nvSpPr>
              <p:cNvPr id="12" name="TextBox 11"/>
              <p:cNvSpPr txBox="1">
                <a:spLocks noRot="1" noChangeAspect="1" noMove="1" noResize="1" noEditPoints="1" noAdjustHandles="1" noChangeArrowheads="1" noChangeShapeType="1" noTextEdit="1"/>
              </p:cNvSpPr>
              <p:nvPr/>
            </p:nvSpPr>
            <p:spPr>
              <a:xfrm>
                <a:off x="6090737" y="2516818"/>
                <a:ext cx="4642681" cy="884281"/>
              </a:xfrm>
              <a:prstGeom prst="rect">
                <a:avLst/>
              </a:prstGeom>
              <a:blipFill rotWithShape="0">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880165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Capturing Relations</a:t>
            </a:r>
            <a:endParaRPr lang="en-US" dirty="0"/>
          </a:p>
        </p:txBody>
      </p:sp>
      <p:sp>
        <p:nvSpPr>
          <p:cNvPr id="3" name="Rectangle 2"/>
          <p:cNvSpPr/>
          <p:nvPr/>
        </p:nvSpPr>
        <p:spPr>
          <a:xfrm>
            <a:off x="214256" y="978946"/>
            <a:ext cx="11672944" cy="2539157"/>
          </a:xfrm>
          <a:prstGeom prst="rect">
            <a:avLst/>
          </a:prstGeom>
          <a:noFill/>
        </p:spPr>
        <p:txBody>
          <a:bodyPr wrap="square" rtlCol="0">
            <a:spAutoFit/>
          </a:bodyPr>
          <a:lstStyle/>
          <a:p>
            <a:pPr>
              <a:spcAft>
                <a:spcPts val="600"/>
              </a:spcAft>
            </a:pPr>
            <a:r>
              <a:rPr lang="en-US" sz="2400" dirty="0"/>
              <a:t>An important rule to be observed </a:t>
            </a:r>
            <a:r>
              <a:rPr lang="en-US" sz="2400" dirty="0" smtClean="0"/>
              <a:t>for </a:t>
            </a:r>
            <a:r>
              <a:rPr lang="en-US" sz="2400" dirty="0"/>
              <a:t>the graph model is that, for every vertex, the total inflow is the same as the total outflow. What goes into a vertex, comes out from the vertex (vertex outflow is equal to vertex inflow). </a:t>
            </a:r>
            <a:endParaRPr lang="en-US" sz="2400" dirty="0" smtClean="0"/>
          </a:p>
          <a:p>
            <a:pPr>
              <a:spcAft>
                <a:spcPts val="600"/>
              </a:spcAft>
            </a:pPr>
            <a:r>
              <a:rPr lang="en-US" sz="2400" dirty="0" smtClean="0"/>
              <a:t>For </a:t>
            </a:r>
            <a:r>
              <a:rPr lang="en-US" sz="2400" dirty="0"/>
              <a:t>the supplier vertices </a:t>
            </a:r>
            <a:r>
              <a:rPr lang="en-US" sz="2400" dirty="0" smtClean="0"/>
              <a:t>(</a:t>
            </a:r>
            <a:r>
              <a:rPr lang="en-US" sz="2400" i="1" dirty="0" smtClean="0">
                <a:latin typeface="Times New Roman" panose="02020603050405020304" pitchFamily="18" charset="0"/>
                <a:cs typeface="Times New Roman" panose="02020603050405020304" pitchFamily="18" charset="0"/>
              </a:rPr>
              <a:t>V</a:t>
            </a:r>
            <a:r>
              <a:rPr lang="en-US" sz="2400" baseline="-25000" dirty="0" smtClean="0"/>
              <a:t>s</a:t>
            </a:r>
            <a:r>
              <a:rPr lang="en-US" sz="2400" dirty="0" smtClean="0"/>
              <a:t>), </a:t>
            </a:r>
            <a:r>
              <a:rPr lang="en-US" sz="2400" dirty="0"/>
              <a:t>the inflow is fixed (supply quantities). </a:t>
            </a:r>
            <a:endParaRPr lang="en-US" sz="2400" dirty="0" smtClean="0"/>
          </a:p>
          <a:p>
            <a:pPr>
              <a:spcAft>
                <a:spcPts val="600"/>
              </a:spcAft>
            </a:pPr>
            <a:r>
              <a:rPr lang="en-US" sz="2400" dirty="0" smtClean="0"/>
              <a:t>For </a:t>
            </a:r>
            <a:r>
              <a:rPr lang="en-US" sz="2400" dirty="0"/>
              <a:t>the receiver vertices </a:t>
            </a:r>
            <a:r>
              <a:rPr lang="en-US" sz="2400" dirty="0" smtClean="0"/>
              <a:t>(</a:t>
            </a:r>
            <a:r>
              <a:rPr lang="en-US" sz="2400" i="1" dirty="0" err="1" smtClean="0">
                <a:latin typeface="Times New Roman" panose="02020603050405020304" pitchFamily="18" charset="0"/>
                <a:cs typeface="Times New Roman" panose="02020603050405020304" pitchFamily="18" charset="0"/>
              </a:rPr>
              <a:t>V</a:t>
            </a:r>
            <a:r>
              <a:rPr lang="en-US" sz="2400" baseline="-25000" dirty="0" err="1" smtClean="0"/>
              <a:t>d</a:t>
            </a:r>
            <a:r>
              <a:rPr lang="en-US" sz="2400" dirty="0" smtClean="0"/>
              <a:t>), </a:t>
            </a:r>
            <a:r>
              <a:rPr lang="en-US" sz="2400" dirty="0"/>
              <a:t>the outflow is fixed (demand quantities). </a:t>
            </a:r>
            <a:endParaRPr lang="en-US" sz="2400" dirty="0" smtClean="0"/>
          </a:p>
          <a:p>
            <a:pPr>
              <a:spcAft>
                <a:spcPts val="600"/>
              </a:spcAft>
            </a:pPr>
            <a:r>
              <a:rPr lang="en-US" sz="2400" dirty="0" smtClean="0"/>
              <a:t>Applying </a:t>
            </a:r>
            <a:r>
              <a:rPr lang="en-US" sz="2400" dirty="0"/>
              <a:t>this rule to our example, we get the following constraints:</a:t>
            </a:r>
          </a:p>
        </p:txBody>
      </p:sp>
      <mc:AlternateContent xmlns:mc="http://schemas.openxmlformats.org/markup-compatibility/2006">
        <mc:Choice xmlns:a14="http://schemas.microsoft.com/office/drawing/2010/main" Requires="a14">
          <p:sp>
            <p:nvSpPr>
              <p:cNvPr id="4" name="Rectangle 3"/>
              <p:cNvSpPr/>
              <p:nvPr/>
            </p:nvSpPr>
            <p:spPr>
              <a:xfrm>
                <a:off x="5962650" y="3734122"/>
                <a:ext cx="4484370" cy="2885021"/>
              </a:xfrm>
              <a:prstGeom prst="rect">
                <a:avLst/>
              </a:prstGeom>
            </p:spPr>
            <p:txBody>
              <a:bodyPr wrap="square">
                <a:spAutoFit/>
              </a:bodyPr>
              <a:lstStyle/>
              <a:p>
                <a:pPr marL="457200" marR="0">
                  <a:lnSpc>
                    <a:spcPct val="107000"/>
                  </a:lnSpc>
                  <a:spcBef>
                    <a:spcPts val="0"/>
                  </a:spcBef>
                  <a:spcAft>
                    <a:spcPts val="800"/>
                  </a:spcAft>
                </a:pPr>
                <a14:m>
                  <m:oMathPara xmlns:m="http://schemas.openxmlformats.org/officeDocument/2006/math">
                    <m:oMathParaPr>
                      <m:jc m:val="left"/>
                    </m:oMathParaPr>
                    <m:oMath xmlns:m="http://schemas.openxmlformats.org/officeDocument/2006/math">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11</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12</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13</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14</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𝑠</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=5</m:t>
                      </m:r>
                    </m:oMath>
                  </m:oMathPara>
                </a14:m>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14:m>
                  <m:oMathPara xmlns:m="http://schemas.openxmlformats.org/officeDocument/2006/math">
                    <m:oMathParaPr>
                      <m:jc m:val="left"/>
                    </m:oMathParaPr>
                    <m:oMath xmlns:m="http://schemas.openxmlformats.org/officeDocument/2006/math">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21</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22</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23</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24</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𝑠</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=10</m:t>
                      </m:r>
                    </m:oMath>
                  </m:oMathPara>
                </a14:m>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14:m>
                  <m:oMathPara xmlns:m="http://schemas.openxmlformats.org/officeDocument/2006/math">
                    <m:oMathParaPr>
                      <m:jc m:val="left"/>
                    </m:oMathParaPr>
                    <m:oMath xmlns:m="http://schemas.openxmlformats.org/officeDocument/2006/math">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31</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32</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33</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34</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𝑠</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=15</m:t>
                      </m:r>
                    </m:oMath>
                  </m:oMathPara>
                </a14:m>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14:m>
                  <m:oMathPara xmlns:m="http://schemas.openxmlformats.org/officeDocument/2006/math">
                    <m:oMathParaPr>
                      <m:jc m:val="left"/>
                    </m:oMathParaPr>
                    <m:oMath xmlns:m="http://schemas.openxmlformats.org/officeDocument/2006/math">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𝐷</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11</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21</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31</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𝑑</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=12</m:t>
                      </m:r>
                    </m:oMath>
                  </m:oMathPara>
                </a14:m>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14:m>
                  <m:oMathPara xmlns:m="http://schemas.openxmlformats.org/officeDocument/2006/math">
                    <m:oMathParaPr>
                      <m:jc m:val="left"/>
                    </m:oMathParaPr>
                    <m:oMath xmlns:m="http://schemas.openxmlformats.org/officeDocument/2006/math">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𝐷</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21</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22</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23</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𝑑</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=8</m:t>
                      </m:r>
                    </m:oMath>
                  </m:oMathPara>
                </a14:m>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14:m>
                  <m:oMathPara xmlns:m="http://schemas.openxmlformats.org/officeDocument/2006/math">
                    <m:oMathParaPr>
                      <m:jc m:val="left"/>
                    </m:oMathParaPr>
                    <m:oMath xmlns:m="http://schemas.openxmlformats.org/officeDocument/2006/math">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𝐷</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31</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32</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33</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𝑑</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=4</m:t>
                      </m:r>
                    </m:oMath>
                  </m:oMathPara>
                </a14:m>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14:m>
                  <m:oMathPara xmlns:m="http://schemas.openxmlformats.org/officeDocument/2006/math">
                    <m:oMathParaPr>
                      <m:jc m:val="left"/>
                    </m:oMathParaPr>
                    <m:oMath xmlns:m="http://schemas.openxmlformats.org/officeDocument/2006/math">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𝐷</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31</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32</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33</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𝑑</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=6</m:t>
                      </m:r>
                    </m:oMath>
                  </m:oMathPara>
                </a14:m>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p:sp>
            <p:nvSpPr>
              <p:cNvPr id="4" name="Rectangle 3"/>
              <p:cNvSpPr>
                <a:spLocks noRot="1" noChangeAspect="1" noMove="1" noResize="1" noEditPoints="1" noAdjustHandles="1" noChangeArrowheads="1" noChangeShapeType="1" noTextEdit="1"/>
              </p:cNvSpPr>
              <p:nvPr/>
            </p:nvSpPr>
            <p:spPr>
              <a:xfrm>
                <a:off x="5962650" y="3734122"/>
                <a:ext cx="4484370" cy="2885021"/>
              </a:xfrm>
              <a:prstGeom prst="rect">
                <a:avLst/>
              </a:prstGeom>
              <a:blipFill rotWithShape="0">
                <a:blip r:embed="rId2"/>
                <a:stretch>
                  <a:fillRect/>
                </a:stretch>
              </a:blipFill>
            </p:spPr>
            <p:txBody>
              <a:bodyPr/>
              <a:lstStyle/>
              <a:p>
                <a:r>
                  <a:rPr lang="en-US">
                    <a:noFill/>
                  </a:rPr>
                  <a:t> </a:t>
                </a:r>
              </a:p>
            </p:txBody>
          </p:sp>
        </mc:Fallback>
      </mc:AlternateContent>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662940" y="3518103"/>
            <a:ext cx="3063240" cy="3229107"/>
          </a:xfrm>
          <a:prstGeom prst="rect">
            <a:avLst/>
          </a:prstGeom>
        </p:spPr>
      </p:pic>
    </p:spTree>
    <p:extLst>
      <p:ext uri="{BB962C8B-B14F-4D97-AF65-F5344CB8AC3E}">
        <p14:creationId xmlns:p14="http://schemas.microsoft.com/office/powerpoint/2010/main" val="2009154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56" y="171487"/>
            <a:ext cx="11672944" cy="685395"/>
          </a:xfrm>
        </p:spPr>
        <p:txBody>
          <a:bodyPr/>
          <a:lstStyle/>
          <a:p>
            <a:r>
              <a:rPr lang="en-US" dirty="0" smtClean="0"/>
              <a:t>Capturing the Objective (Optimization Criterion)</a:t>
            </a:r>
            <a:endParaRPr lang="en-US" dirty="0"/>
          </a:p>
        </p:txBody>
      </p:sp>
      <p:sp>
        <p:nvSpPr>
          <p:cNvPr id="3" name="Rectangle 2"/>
          <p:cNvSpPr/>
          <p:nvPr/>
        </p:nvSpPr>
        <p:spPr>
          <a:xfrm>
            <a:off x="214256" y="843941"/>
            <a:ext cx="11672944" cy="1200329"/>
          </a:xfrm>
          <a:prstGeom prst="rect">
            <a:avLst/>
          </a:prstGeom>
          <a:noFill/>
        </p:spPr>
        <p:txBody>
          <a:bodyPr wrap="square" rtlCol="0">
            <a:spAutoFit/>
          </a:bodyPr>
          <a:lstStyle/>
          <a:p>
            <a:pPr>
              <a:spcAft>
                <a:spcPts val="600"/>
              </a:spcAft>
            </a:pPr>
            <a:r>
              <a:rPr lang="en-US" sz="2400" dirty="0" smtClean="0"/>
              <a:t>Naturally, we want to satisfy the flow constraints at the lowest cost of the flow (transportation). In this case, we assume that the cost is proportional to the distance. Thus we use the distance to build the objective function.</a:t>
            </a:r>
            <a:endParaRPr lang="en-US" sz="2400" dirty="0"/>
          </a:p>
        </p:txBody>
      </p:sp>
      <mc:AlternateContent xmlns:mc="http://schemas.openxmlformats.org/markup-compatibility/2006">
        <mc:Choice xmlns:a14="http://schemas.microsoft.com/office/drawing/2010/main" Requires="a14">
          <p:sp>
            <p:nvSpPr>
              <p:cNvPr id="4" name="Rectangle 3"/>
              <p:cNvSpPr/>
              <p:nvPr/>
            </p:nvSpPr>
            <p:spPr>
              <a:xfrm>
                <a:off x="4947285" y="2805668"/>
                <a:ext cx="4484370" cy="2885021"/>
              </a:xfrm>
              <a:prstGeom prst="rect">
                <a:avLst/>
              </a:prstGeom>
            </p:spPr>
            <p:txBody>
              <a:bodyPr wrap="square">
                <a:spAutoFit/>
              </a:bodyPr>
              <a:lstStyle/>
              <a:p>
                <a:pPr marL="457200" marR="0">
                  <a:lnSpc>
                    <a:spcPct val="107000"/>
                  </a:lnSpc>
                  <a:spcBef>
                    <a:spcPts val="0"/>
                  </a:spcBef>
                  <a:spcAft>
                    <a:spcPts val="800"/>
                  </a:spcAft>
                </a:pPr>
                <a14:m>
                  <m:oMathPara xmlns:m="http://schemas.openxmlformats.org/officeDocument/2006/math">
                    <m:oMathParaPr>
                      <m:jc m:val="left"/>
                    </m:oMathParaPr>
                    <m:oMath xmlns:m="http://schemas.openxmlformats.org/officeDocument/2006/math">
                      <m:sSub>
                        <m:sSubPr>
                          <m:ctrlPr>
                            <a:rPr lang="en-US" b="1" i="1">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𝑺</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𝟏𝟏</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𝟏𝟐</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𝟏𝟑</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𝟏𝟒</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𝒔</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r>
                        <a:rPr lang="en-US" b="1" i="1">
                          <a:effectLst/>
                          <a:latin typeface="Cambria Math" panose="02040503050406030204" pitchFamily="18" charset="0"/>
                          <a:ea typeface="Times New Roman" panose="02020603050405020304" pitchFamily="18" charset="0"/>
                          <a:cs typeface="Times New Roman" panose="02020603050405020304" pitchFamily="18" charset="0"/>
                        </a:rPr>
                        <m:t>𝟓</m:t>
                      </m:r>
                    </m:oMath>
                  </m:oMathPara>
                </a14:m>
                <a:endParaRPr lang="en-US" b="1"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14:m>
                  <m:oMathPara xmlns:m="http://schemas.openxmlformats.org/officeDocument/2006/math">
                    <m:oMathParaPr>
                      <m:jc m:val="left"/>
                    </m:oMathParaPr>
                    <m:oMath xmlns:m="http://schemas.openxmlformats.org/officeDocument/2006/math">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𝑺</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𝟐</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𝟐𝟏</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𝟐𝟐</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𝟐𝟑</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𝟐𝟒</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𝒔</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𝟐</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r>
                        <a:rPr lang="en-US" b="1" i="1">
                          <a:effectLst/>
                          <a:latin typeface="Cambria Math" panose="02040503050406030204" pitchFamily="18" charset="0"/>
                          <a:ea typeface="Times New Roman" panose="02020603050405020304" pitchFamily="18" charset="0"/>
                          <a:cs typeface="Times New Roman" panose="02020603050405020304" pitchFamily="18" charset="0"/>
                        </a:rPr>
                        <m:t>𝟏𝟎</m:t>
                      </m:r>
                    </m:oMath>
                  </m:oMathPara>
                </a14:m>
                <a:endParaRPr lang="en-US" b="1"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14:m>
                  <m:oMathPara xmlns:m="http://schemas.openxmlformats.org/officeDocument/2006/math">
                    <m:oMathParaPr>
                      <m:jc m:val="left"/>
                    </m:oMathParaPr>
                    <m:oMath xmlns:m="http://schemas.openxmlformats.org/officeDocument/2006/math">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𝑺</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𝟑</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𝟑𝟏</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𝟑𝟐</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𝟑𝟑</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𝟑𝟒</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𝒔</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𝟑</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r>
                        <a:rPr lang="en-US" b="1" i="1">
                          <a:effectLst/>
                          <a:latin typeface="Cambria Math" panose="02040503050406030204" pitchFamily="18" charset="0"/>
                          <a:ea typeface="Times New Roman" panose="02020603050405020304" pitchFamily="18" charset="0"/>
                          <a:cs typeface="Times New Roman" panose="02020603050405020304" pitchFamily="18" charset="0"/>
                        </a:rPr>
                        <m:t>𝟏𝟓</m:t>
                      </m:r>
                    </m:oMath>
                  </m:oMathPara>
                </a14:m>
                <a:endParaRPr lang="en-US" b="1"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14:m>
                  <m:oMathPara xmlns:m="http://schemas.openxmlformats.org/officeDocument/2006/math">
                    <m:oMathParaPr>
                      <m:jc m:val="left"/>
                    </m:oMathParaPr>
                    <m:oMath xmlns:m="http://schemas.openxmlformats.org/officeDocument/2006/math">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𝑫</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𝟏𝟏</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𝟐𝟏</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𝟑𝟏</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𝒅</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r>
                        <a:rPr lang="en-US" b="1" i="1">
                          <a:effectLst/>
                          <a:latin typeface="Cambria Math" panose="02040503050406030204" pitchFamily="18" charset="0"/>
                          <a:ea typeface="Times New Roman" panose="02020603050405020304" pitchFamily="18" charset="0"/>
                          <a:cs typeface="Times New Roman" panose="02020603050405020304" pitchFamily="18" charset="0"/>
                        </a:rPr>
                        <m:t>𝟏𝟐</m:t>
                      </m:r>
                    </m:oMath>
                  </m:oMathPara>
                </a14:m>
                <a:endParaRPr lang="en-US" b="1"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14:m>
                  <m:oMathPara xmlns:m="http://schemas.openxmlformats.org/officeDocument/2006/math">
                    <m:oMathParaPr>
                      <m:jc m:val="left"/>
                    </m:oMathParaPr>
                    <m:oMath xmlns:m="http://schemas.openxmlformats.org/officeDocument/2006/math">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𝑫</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𝟐</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𝟐𝟏</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𝟐𝟐</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𝟐𝟑</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𝒅</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𝟐</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r>
                        <a:rPr lang="en-US" b="1" i="1">
                          <a:effectLst/>
                          <a:latin typeface="Cambria Math" panose="02040503050406030204" pitchFamily="18" charset="0"/>
                          <a:ea typeface="Times New Roman" panose="02020603050405020304" pitchFamily="18" charset="0"/>
                          <a:cs typeface="Times New Roman" panose="02020603050405020304" pitchFamily="18" charset="0"/>
                        </a:rPr>
                        <m:t>𝟖</m:t>
                      </m:r>
                    </m:oMath>
                  </m:oMathPara>
                </a14:m>
                <a:endParaRPr lang="en-US" b="1"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14:m>
                  <m:oMathPara xmlns:m="http://schemas.openxmlformats.org/officeDocument/2006/math">
                    <m:oMathParaPr>
                      <m:jc m:val="left"/>
                    </m:oMathParaPr>
                    <m:oMath xmlns:m="http://schemas.openxmlformats.org/officeDocument/2006/math">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𝑫</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𝟑</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𝟑𝟏</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𝟑𝟐</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𝟑𝟑</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𝒅</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𝟑</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r>
                        <a:rPr lang="en-US" b="1" i="1">
                          <a:effectLst/>
                          <a:latin typeface="Cambria Math" panose="02040503050406030204" pitchFamily="18" charset="0"/>
                          <a:ea typeface="Times New Roman" panose="02020603050405020304" pitchFamily="18" charset="0"/>
                          <a:cs typeface="Times New Roman" panose="02020603050405020304" pitchFamily="18" charset="0"/>
                        </a:rPr>
                        <m:t>𝟒</m:t>
                      </m:r>
                    </m:oMath>
                  </m:oMathPara>
                </a14:m>
                <a:endParaRPr lang="en-US" b="1"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14:m>
                  <m:oMathPara xmlns:m="http://schemas.openxmlformats.org/officeDocument/2006/math">
                    <m:oMathParaPr>
                      <m:jc m:val="left"/>
                    </m:oMathParaPr>
                    <m:oMath xmlns:m="http://schemas.openxmlformats.org/officeDocument/2006/math">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𝑫</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𝟒</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𝟑𝟏</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𝟑𝟐</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𝟑𝟑</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effectLst/>
                              <a:latin typeface="Cambria Math" panose="02040503050406030204" pitchFamily="18" charset="0"/>
                              <a:ea typeface="Times New Roman" panose="02020603050405020304" pitchFamily="18" charset="0"/>
                              <a:cs typeface="Times New Roman" panose="02020603050405020304" pitchFamily="18" charset="0"/>
                            </a:rPr>
                            <m:t>𝒅</m:t>
                          </m:r>
                        </m:e>
                        <m:sub>
                          <m:r>
                            <a:rPr lang="en-US" b="1" i="1">
                              <a:effectLst/>
                              <a:latin typeface="Cambria Math" panose="02040503050406030204" pitchFamily="18" charset="0"/>
                              <a:ea typeface="Times New Roman" panose="02020603050405020304" pitchFamily="18" charset="0"/>
                              <a:cs typeface="Times New Roman" panose="02020603050405020304" pitchFamily="18" charset="0"/>
                            </a:rPr>
                            <m:t>𝟒</m:t>
                          </m:r>
                        </m:sub>
                      </m:sSub>
                      <m:r>
                        <a:rPr lang="en-US" b="1" i="1">
                          <a:effectLst/>
                          <a:latin typeface="Cambria Math" panose="02040503050406030204" pitchFamily="18" charset="0"/>
                          <a:ea typeface="Times New Roman" panose="02020603050405020304" pitchFamily="18" charset="0"/>
                          <a:cs typeface="Times New Roman" panose="02020603050405020304" pitchFamily="18" charset="0"/>
                        </a:rPr>
                        <m:t>=</m:t>
                      </m:r>
                      <m:r>
                        <a:rPr lang="en-US" b="1" i="1">
                          <a:effectLst/>
                          <a:latin typeface="Cambria Math" panose="02040503050406030204" pitchFamily="18" charset="0"/>
                          <a:ea typeface="Times New Roman" panose="02020603050405020304" pitchFamily="18" charset="0"/>
                          <a:cs typeface="Times New Roman" panose="02020603050405020304" pitchFamily="18" charset="0"/>
                        </a:rPr>
                        <m:t>𝟔</m:t>
                      </m:r>
                    </m:oMath>
                  </m:oMathPara>
                </a14:m>
                <a:endParaRPr lang="en-US" b="1" dirty="0">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p:sp>
            <p:nvSpPr>
              <p:cNvPr id="4" name="Rectangle 3"/>
              <p:cNvSpPr>
                <a:spLocks noRot="1" noChangeAspect="1" noMove="1" noResize="1" noEditPoints="1" noAdjustHandles="1" noChangeArrowheads="1" noChangeShapeType="1" noTextEdit="1"/>
              </p:cNvSpPr>
              <p:nvPr/>
            </p:nvSpPr>
            <p:spPr>
              <a:xfrm>
                <a:off x="4947285" y="2805668"/>
                <a:ext cx="4484370" cy="2885021"/>
              </a:xfrm>
              <a:prstGeom prst="rect">
                <a:avLst/>
              </a:prstGeom>
              <a:blipFill rotWithShape="0">
                <a:blip r:embed="rId2"/>
                <a:stretch>
                  <a:fillRect/>
                </a:stretch>
              </a:blipFill>
            </p:spPr>
            <p:txBody>
              <a:bodyPr/>
              <a:lstStyle/>
              <a:p>
                <a:r>
                  <a:rPr lang="en-US">
                    <a:noFill/>
                  </a:rPr>
                  <a:t> </a:t>
                </a:r>
              </a:p>
            </p:txBody>
          </p:sp>
        </mc:Fallback>
      </mc:AlternateContent>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662940" y="2575883"/>
            <a:ext cx="2847759" cy="3001958"/>
          </a:xfrm>
          <a:prstGeom prst="rect">
            <a:avLst/>
          </a:prstGeom>
        </p:spPr>
      </p:pic>
      <mc:AlternateContent xmlns:mc="http://schemas.openxmlformats.org/markup-compatibility/2006">
        <mc:Choice xmlns:a14="http://schemas.microsoft.com/office/drawing/2010/main" Requires="a14">
          <p:sp>
            <p:nvSpPr>
              <p:cNvPr id="6" name="Rectangle 5"/>
              <p:cNvSpPr/>
              <p:nvPr/>
            </p:nvSpPr>
            <p:spPr>
              <a:xfrm>
                <a:off x="662940" y="2091607"/>
                <a:ext cx="10290810" cy="369332"/>
              </a:xfrm>
              <a:prstGeom prst="rect">
                <a:avLst/>
              </a:prstGeom>
            </p:spPr>
            <p:txBody>
              <a:bodyPr wrap="square">
                <a:spAutoFit/>
              </a:bodyPr>
              <a:lstStyle/>
              <a:p>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𝑴𝒊𝒏</m:t>
                      </m:r>
                      <m:r>
                        <a:rPr lang="en-US" b="1" i="0">
                          <a:latin typeface="Cambria Math" panose="02040503050406030204" pitchFamily="18" charset="0"/>
                        </a:rPr>
                        <m:t> </m:t>
                      </m:r>
                      <m:r>
                        <a:rPr lang="en-US" b="1" i="1">
                          <a:latin typeface="Cambria Math" panose="02040503050406030204" pitchFamily="18" charset="0"/>
                        </a:rPr>
                        <m:t>𝒁</m:t>
                      </m:r>
                      <m:r>
                        <a:rPr lang="en-US" b="1" i="0">
                          <a:latin typeface="Cambria Math" panose="02040503050406030204" pitchFamily="18" charset="0"/>
                        </a:rPr>
                        <m:t>=</m:t>
                      </m:r>
                      <m:r>
                        <a:rPr lang="en-US" b="1" i="0">
                          <a:latin typeface="Cambria Math" panose="02040503050406030204" pitchFamily="18" charset="0"/>
                        </a:rPr>
                        <m:t>𝟐</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𝟏𝟏</m:t>
                          </m:r>
                        </m:sub>
                      </m:sSub>
                      <m:r>
                        <a:rPr lang="en-US" b="1" i="0">
                          <a:latin typeface="Cambria Math" panose="02040503050406030204" pitchFamily="18" charset="0"/>
                        </a:rPr>
                        <m:t>+</m:t>
                      </m:r>
                      <m:r>
                        <a:rPr lang="en-US" b="1" i="0">
                          <a:latin typeface="Cambria Math" panose="02040503050406030204" pitchFamily="18" charset="0"/>
                        </a:rPr>
                        <m:t>𝟑</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𝟏𝟐</m:t>
                          </m:r>
                        </m:sub>
                      </m:sSub>
                      <m:r>
                        <a:rPr lang="en-US" b="1" i="0">
                          <a:latin typeface="Cambria Math" panose="02040503050406030204" pitchFamily="18" charset="0"/>
                        </a:rPr>
                        <m:t>+</m:t>
                      </m:r>
                      <m:r>
                        <a:rPr lang="en-US" b="1" i="0">
                          <a:latin typeface="Cambria Math" panose="02040503050406030204" pitchFamily="18" charset="0"/>
                        </a:rPr>
                        <m:t>𝟓</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𝟏𝟑</m:t>
                          </m:r>
                        </m:sub>
                      </m:sSub>
                      <m:r>
                        <a:rPr lang="en-US" b="1" i="0">
                          <a:latin typeface="Cambria Math" panose="02040503050406030204" pitchFamily="18" charset="0"/>
                        </a:rPr>
                        <m:t>+</m:t>
                      </m:r>
                      <m:r>
                        <a:rPr lang="en-US" b="1" i="0">
                          <a:latin typeface="Cambria Math" panose="02040503050406030204" pitchFamily="18" charset="0"/>
                        </a:rPr>
                        <m:t>𝟔</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𝟏𝟒</m:t>
                          </m:r>
                        </m:sub>
                      </m:sSub>
                      <m:r>
                        <a:rPr lang="en-US" b="1" i="0">
                          <a:latin typeface="Cambria Math" panose="02040503050406030204" pitchFamily="18" charset="0"/>
                        </a:rPr>
                        <m:t>+</m:t>
                      </m:r>
                      <m:r>
                        <a:rPr lang="en-US" b="1" i="0">
                          <a:latin typeface="Cambria Math" panose="02040503050406030204" pitchFamily="18" charset="0"/>
                        </a:rPr>
                        <m:t>𝟐</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𝟐𝟏</m:t>
                          </m:r>
                        </m:sub>
                      </m:sSub>
                      <m:r>
                        <a:rPr lang="en-US" b="1" i="0">
                          <a:latin typeface="Cambria Math" panose="02040503050406030204" pitchFamily="18" charset="0"/>
                        </a:rPr>
                        <m:t>+</m:t>
                      </m:r>
                      <m:r>
                        <a:rPr lang="en-US" b="1" i="0">
                          <a:latin typeface="Cambria Math" panose="02040503050406030204" pitchFamily="18" charset="0"/>
                        </a:rPr>
                        <m:t>𝟏</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𝟐𝟐</m:t>
                          </m:r>
                        </m:sub>
                      </m:sSub>
                      <m:r>
                        <a:rPr lang="en-US" b="1" i="0">
                          <a:latin typeface="Cambria Math" panose="02040503050406030204" pitchFamily="18" charset="0"/>
                        </a:rPr>
                        <m:t>+</m:t>
                      </m:r>
                      <m:r>
                        <a:rPr lang="en-US" b="1" i="0">
                          <a:latin typeface="Cambria Math" panose="02040503050406030204" pitchFamily="18" charset="0"/>
                        </a:rPr>
                        <m:t>𝟑</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𝟐𝟑</m:t>
                          </m:r>
                        </m:sub>
                      </m:sSub>
                      <m:r>
                        <a:rPr lang="en-US" b="1" i="0">
                          <a:latin typeface="Cambria Math" panose="02040503050406030204" pitchFamily="18" charset="0"/>
                        </a:rPr>
                        <m:t>+</m:t>
                      </m:r>
                      <m:r>
                        <a:rPr lang="en-US" b="1" i="0">
                          <a:latin typeface="Cambria Math" panose="02040503050406030204" pitchFamily="18" charset="0"/>
                        </a:rPr>
                        <m:t>𝟓</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𝟐𝟒</m:t>
                          </m:r>
                        </m:sub>
                      </m:sSub>
                      <m:r>
                        <a:rPr lang="en-US" b="1" i="0">
                          <a:latin typeface="Cambria Math" panose="02040503050406030204" pitchFamily="18" charset="0"/>
                        </a:rPr>
                        <m:t>+</m:t>
                      </m:r>
                      <m:r>
                        <a:rPr lang="en-US" b="1" i="0">
                          <a:latin typeface="Cambria Math" panose="02040503050406030204" pitchFamily="18" charset="0"/>
                        </a:rPr>
                        <m:t>𝟑</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𝟑𝟏</m:t>
                          </m:r>
                        </m:sub>
                      </m:sSub>
                      <m:r>
                        <a:rPr lang="en-US" b="1" i="0">
                          <a:latin typeface="Cambria Math" panose="02040503050406030204" pitchFamily="18" charset="0"/>
                        </a:rPr>
                        <m:t>+</m:t>
                      </m:r>
                      <m:r>
                        <a:rPr lang="en-US" b="1" i="0">
                          <a:latin typeface="Cambria Math" panose="02040503050406030204" pitchFamily="18" charset="0"/>
                        </a:rPr>
                        <m:t>𝟖</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𝟑𝟐</m:t>
                          </m:r>
                        </m:sub>
                      </m:sSub>
                      <m:r>
                        <a:rPr lang="en-US" b="1" i="0">
                          <a:latin typeface="Cambria Math" panose="02040503050406030204" pitchFamily="18" charset="0"/>
                        </a:rPr>
                        <m:t>+</m:t>
                      </m:r>
                      <m:r>
                        <a:rPr lang="en-US" b="1" i="0">
                          <a:latin typeface="Cambria Math" panose="02040503050406030204" pitchFamily="18" charset="0"/>
                        </a:rPr>
                        <m:t>𝟒</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𝟑𝟑</m:t>
                          </m:r>
                        </m:sub>
                      </m:sSub>
                      <m:r>
                        <a:rPr lang="en-US" b="1" i="0">
                          <a:latin typeface="Cambria Math" panose="02040503050406030204" pitchFamily="18" charset="0"/>
                        </a:rPr>
                        <m:t>+</m:t>
                      </m:r>
                      <m:r>
                        <a:rPr lang="en-US" b="1" i="0">
                          <a:latin typeface="Cambria Math" panose="02040503050406030204" pitchFamily="18" charset="0"/>
                        </a:rPr>
                        <m:t>𝟔</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𝟑𝟒</m:t>
                          </m:r>
                        </m:sub>
                      </m:sSub>
                    </m:oMath>
                  </m:oMathPara>
                </a14:m>
                <a:endParaRPr lang="en-US" b="1" dirty="0"/>
              </a:p>
            </p:txBody>
          </p:sp>
        </mc:Choice>
        <mc:Fallback>
          <p:sp>
            <p:nvSpPr>
              <p:cNvPr id="6" name="Rectangle 5"/>
              <p:cNvSpPr>
                <a:spLocks noRot="1" noChangeAspect="1" noMove="1" noResize="1" noEditPoints="1" noAdjustHandles="1" noChangeArrowheads="1" noChangeShapeType="1" noTextEdit="1"/>
              </p:cNvSpPr>
              <p:nvPr/>
            </p:nvSpPr>
            <p:spPr>
              <a:xfrm>
                <a:off x="662940" y="2091607"/>
                <a:ext cx="10290810" cy="369332"/>
              </a:xfrm>
              <a:prstGeom prst="rect">
                <a:avLst/>
              </a:prstGeom>
              <a:blipFill rotWithShape="0">
                <a:blip r:embed="rId4"/>
                <a:stretch>
                  <a:fillRect/>
                </a:stretch>
              </a:blipFill>
            </p:spPr>
            <p:txBody>
              <a:bodyPr/>
              <a:lstStyle/>
              <a:p>
                <a:r>
                  <a:rPr lang="en-US">
                    <a:noFill/>
                  </a:rPr>
                  <a:t> </a:t>
                </a:r>
              </a:p>
            </p:txBody>
          </p:sp>
        </mc:Fallback>
      </mc:AlternateContent>
      <p:sp>
        <p:nvSpPr>
          <p:cNvPr id="7" name="Rectangle 6"/>
          <p:cNvSpPr/>
          <p:nvPr/>
        </p:nvSpPr>
        <p:spPr>
          <a:xfrm>
            <a:off x="356683" y="5797556"/>
            <a:ext cx="11672944" cy="830997"/>
          </a:xfrm>
          <a:prstGeom prst="rect">
            <a:avLst/>
          </a:prstGeom>
          <a:noFill/>
        </p:spPr>
        <p:txBody>
          <a:bodyPr wrap="square" rtlCol="0">
            <a:spAutoFit/>
          </a:bodyPr>
          <a:lstStyle/>
          <a:p>
            <a:pPr>
              <a:spcAft>
                <a:spcPts val="600"/>
              </a:spcAft>
            </a:pPr>
            <a:r>
              <a:rPr lang="en-US" sz="2400" dirty="0" smtClean="0"/>
              <a:t>Naturally, all the flow (shipments) are non-negative. With linear objective function and constraints, we can solve our problem using the </a:t>
            </a:r>
            <a:r>
              <a:rPr lang="en-US" sz="2400" b="1" dirty="0" smtClean="0"/>
              <a:t>SIMPLEX</a:t>
            </a:r>
            <a:r>
              <a:rPr lang="en-US" sz="2400" dirty="0" smtClean="0"/>
              <a:t> method.  </a:t>
            </a:r>
            <a:endParaRPr lang="en-US" sz="2400" dirty="0"/>
          </a:p>
        </p:txBody>
      </p:sp>
    </p:spTree>
    <p:extLst>
      <p:ext uri="{BB962C8B-B14F-4D97-AF65-F5344CB8AC3E}">
        <p14:creationId xmlns:p14="http://schemas.microsoft.com/office/powerpoint/2010/main" val="3118895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826" y="36482"/>
            <a:ext cx="11672944" cy="807459"/>
          </a:xfrm>
        </p:spPr>
        <p:txBody>
          <a:bodyPr/>
          <a:lstStyle/>
          <a:p>
            <a:r>
              <a:rPr lang="en-US" dirty="0"/>
              <a:t>Linear Programming </a:t>
            </a:r>
            <a:r>
              <a:rPr lang="en-US" dirty="0" smtClean="0"/>
              <a:t>Setup in R </a:t>
            </a:r>
            <a:r>
              <a:rPr lang="en-US" sz="3200" dirty="0" smtClean="0">
                <a:solidFill>
                  <a:srgbClr val="002060"/>
                </a:solidFill>
              </a:rPr>
              <a:t>[1]</a:t>
            </a:r>
            <a:endParaRPr lang="en-US" sz="3200" dirty="0">
              <a:solidFill>
                <a:srgbClr val="002060"/>
              </a:solidFill>
            </a:endParaRPr>
          </a:p>
        </p:txBody>
      </p:sp>
      <p:sp>
        <p:nvSpPr>
          <p:cNvPr id="3" name="Rectangle 2"/>
          <p:cNvSpPr/>
          <p:nvPr/>
        </p:nvSpPr>
        <p:spPr>
          <a:xfrm>
            <a:off x="285750" y="843941"/>
            <a:ext cx="11818620" cy="2385268"/>
          </a:xfrm>
          <a:prstGeom prst="rect">
            <a:avLst/>
          </a:prstGeom>
          <a:noFill/>
        </p:spPr>
        <p:txBody>
          <a:bodyPr wrap="square" rtlCol="0">
            <a:spAutoFit/>
          </a:bodyPr>
          <a:lstStyle/>
          <a:p>
            <a:pPr>
              <a:spcAft>
                <a:spcPts val="600"/>
              </a:spcAft>
            </a:pPr>
            <a:r>
              <a:rPr lang="en-US" sz="2400" dirty="0" smtClean="0"/>
              <a:t>There are many R library that implement the SIMPLEX method. Let's first try library "</a:t>
            </a:r>
            <a:r>
              <a:rPr lang="en-US" sz="2400" b="1" dirty="0" err="1">
                <a:latin typeface="Courier New" panose="02070309020205020404" pitchFamily="49" charset="0"/>
                <a:cs typeface="Courier New" panose="02070309020205020404" pitchFamily="49" charset="0"/>
              </a:rPr>
              <a:t>linprog</a:t>
            </a:r>
            <a:r>
              <a:rPr lang="en-US" sz="2400" dirty="0" smtClean="0"/>
              <a:t>". </a:t>
            </a:r>
          </a:p>
          <a:p>
            <a:pPr>
              <a:spcAft>
                <a:spcPts val="600"/>
              </a:spcAft>
            </a:pPr>
            <a:r>
              <a:rPr lang="en-US" sz="2400" dirty="0" smtClean="0"/>
              <a:t>In a standard linear programming model, all decision variables must participate in the objective function and constraints. The objective function has the complete set of the decision variables. Our constraints have to be rewritten. The order of the variables has to be consistent.  We will use the objective function as our pattern. </a:t>
            </a:r>
            <a:endParaRPr lang="en-US" sz="2400" dirty="0"/>
          </a:p>
        </p:txBody>
      </p:sp>
      <mc:AlternateContent xmlns:mc="http://schemas.openxmlformats.org/markup-compatibility/2006">
        <mc:Choice xmlns:a14="http://schemas.microsoft.com/office/drawing/2010/main" Requires="a14">
          <p:sp>
            <p:nvSpPr>
              <p:cNvPr id="7" name="Rectangle 6"/>
              <p:cNvSpPr/>
              <p:nvPr/>
            </p:nvSpPr>
            <p:spPr>
              <a:xfrm>
                <a:off x="893893" y="3229209"/>
                <a:ext cx="10290810" cy="369332"/>
              </a:xfrm>
              <a:prstGeom prst="rect">
                <a:avLst/>
              </a:prstGeom>
            </p:spPr>
            <p:txBody>
              <a:bodyPr wrap="square">
                <a:spAutoFit/>
              </a:bodyPr>
              <a:lstStyle/>
              <a:p>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𝑴𝒊𝒏</m:t>
                      </m:r>
                      <m:r>
                        <a:rPr lang="en-US" b="1" i="0">
                          <a:latin typeface="Cambria Math" panose="02040503050406030204" pitchFamily="18" charset="0"/>
                        </a:rPr>
                        <m:t> </m:t>
                      </m:r>
                      <m:r>
                        <a:rPr lang="en-US" b="1" i="1">
                          <a:latin typeface="Cambria Math" panose="02040503050406030204" pitchFamily="18" charset="0"/>
                        </a:rPr>
                        <m:t>𝒁</m:t>
                      </m:r>
                      <m:r>
                        <a:rPr lang="en-US" b="1" i="0">
                          <a:latin typeface="Cambria Math" panose="02040503050406030204" pitchFamily="18" charset="0"/>
                        </a:rPr>
                        <m:t>=</m:t>
                      </m:r>
                      <m:r>
                        <a:rPr lang="en-US" b="1" i="0">
                          <a:latin typeface="Cambria Math" panose="02040503050406030204" pitchFamily="18" charset="0"/>
                        </a:rPr>
                        <m:t>𝟐</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𝟏𝟏</m:t>
                          </m:r>
                        </m:sub>
                      </m:sSub>
                      <m:r>
                        <a:rPr lang="en-US" b="1" i="0">
                          <a:latin typeface="Cambria Math" panose="02040503050406030204" pitchFamily="18" charset="0"/>
                        </a:rPr>
                        <m:t>+</m:t>
                      </m:r>
                      <m:r>
                        <a:rPr lang="en-US" b="1" i="0">
                          <a:latin typeface="Cambria Math" panose="02040503050406030204" pitchFamily="18" charset="0"/>
                        </a:rPr>
                        <m:t>𝟑</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𝟏𝟐</m:t>
                          </m:r>
                        </m:sub>
                      </m:sSub>
                      <m:r>
                        <a:rPr lang="en-US" b="1" i="0">
                          <a:latin typeface="Cambria Math" panose="02040503050406030204" pitchFamily="18" charset="0"/>
                        </a:rPr>
                        <m:t>+</m:t>
                      </m:r>
                      <m:r>
                        <a:rPr lang="en-US" b="1" i="0">
                          <a:latin typeface="Cambria Math" panose="02040503050406030204" pitchFamily="18" charset="0"/>
                        </a:rPr>
                        <m:t>𝟓</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𝟏𝟑</m:t>
                          </m:r>
                        </m:sub>
                      </m:sSub>
                      <m:r>
                        <a:rPr lang="en-US" b="1" i="0">
                          <a:latin typeface="Cambria Math" panose="02040503050406030204" pitchFamily="18" charset="0"/>
                        </a:rPr>
                        <m:t>+</m:t>
                      </m:r>
                      <m:r>
                        <a:rPr lang="en-US" b="1" i="0">
                          <a:latin typeface="Cambria Math" panose="02040503050406030204" pitchFamily="18" charset="0"/>
                        </a:rPr>
                        <m:t>𝟔</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𝟏𝟒</m:t>
                          </m:r>
                        </m:sub>
                      </m:sSub>
                      <m:r>
                        <a:rPr lang="en-US" b="1" i="0">
                          <a:latin typeface="Cambria Math" panose="02040503050406030204" pitchFamily="18" charset="0"/>
                        </a:rPr>
                        <m:t>+</m:t>
                      </m:r>
                      <m:r>
                        <a:rPr lang="en-US" b="1" i="0">
                          <a:latin typeface="Cambria Math" panose="02040503050406030204" pitchFamily="18" charset="0"/>
                        </a:rPr>
                        <m:t>𝟐</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𝟐𝟏</m:t>
                          </m:r>
                        </m:sub>
                      </m:sSub>
                      <m:r>
                        <a:rPr lang="en-US" b="1" i="0">
                          <a:latin typeface="Cambria Math" panose="02040503050406030204" pitchFamily="18" charset="0"/>
                        </a:rPr>
                        <m:t>+</m:t>
                      </m:r>
                      <m:r>
                        <a:rPr lang="en-US" b="1" i="0">
                          <a:latin typeface="Cambria Math" panose="02040503050406030204" pitchFamily="18" charset="0"/>
                        </a:rPr>
                        <m:t>𝟏</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𝟐𝟐</m:t>
                          </m:r>
                        </m:sub>
                      </m:sSub>
                      <m:r>
                        <a:rPr lang="en-US" b="1" i="0">
                          <a:latin typeface="Cambria Math" panose="02040503050406030204" pitchFamily="18" charset="0"/>
                        </a:rPr>
                        <m:t>+</m:t>
                      </m:r>
                      <m:r>
                        <a:rPr lang="en-US" b="1" i="0">
                          <a:latin typeface="Cambria Math" panose="02040503050406030204" pitchFamily="18" charset="0"/>
                        </a:rPr>
                        <m:t>𝟑</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𝟐𝟑</m:t>
                          </m:r>
                        </m:sub>
                      </m:sSub>
                      <m:r>
                        <a:rPr lang="en-US" b="1" i="0">
                          <a:latin typeface="Cambria Math" panose="02040503050406030204" pitchFamily="18" charset="0"/>
                        </a:rPr>
                        <m:t>+</m:t>
                      </m:r>
                      <m:r>
                        <a:rPr lang="en-US" b="1" i="0">
                          <a:latin typeface="Cambria Math" panose="02040503050406030204" pitchFamily="18" charset="0"/>
                        </a:rPr>
                        <m:t>𝟓</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𝟐𝟒</m:t>
                          </m:r>
                        </m:sub>
                      </m:sSub>
                      <m:r>
                        <a:rPr lang="en-US" b="1" i="0">
                          <a:latin typeface="Cambria Math" panose="02040503050406030204" pitchFamily="18" charset="0"/>
                        </a:rPr>
                        <m:t>+</m:t>
                      </m:r>
                      <m:r>
                        <a:rPr lang="en-US" b="1" i="0">
                          <a:latin typeface="Cambria Math" panose="02040503050406030204" pitchFamily="18" charset="0"/>
                        </a:rPr>
                        <m:t>𝟑</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𝟑𝟏</m:t>
                          </m:r>
                        </m:sub>
                      </m:sSub>
                      <m:r>
                        <a:rPr lang="en-US" b="1" i="0">
                          <a:latin typeface="Cambria Math" panose="02040503050406030204" pitchFamily="18" charset="0"/>
                        </a:rPr>
                        <m:t>+</m:t>
                      </m:r>
                      <m:r>
                        <a:rPr lang="en-US" b="1" i="0">
                          <a:latin typeface="Cambria Math" panose="02040503050406030204" pitchFamily="18" charset="0"/>
                        </a:rPr>
                        <m:t>𝟖</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𝟑𝟐</m:t>
                          </m:r>
                        </m:sub>
                      </m:sSub>
                      <m:r>
                        <a:rPr lang="en-US" b="1" i="0">
                          <a:latin typeface="Cambria Math" panose="02040503050406030204" pitchFamily="18" charset="0"/>
                        </a:rPr>
                        <m:t>+</m:t>
                      </m:r>
                      <m:r>
                        <a:rPr lang="en-US" b="1" i="0">
                          <a:latin typeface="Cambria Math" panose="02040503050406030204" pitchFamily="18" charset="0"/>
                        </a:rPr>
                        <m:t>𝟒</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𝟑𝟑</m:t>
                          </m:r>
                        </m:sub>
                      </m:sSub>
                      <m:r>
                        <a:rPr lang="en-US" b="1" i="0">
                          <a:latin typeface="Cambria Math" panose="02040503050406030204" pitchFamily="18" charset="0"/>
                        </a:rPr>
                        <m:t>+</m:t>
                      </m:r>
                      <m:r>
                        <a:rPr lang="en-US" b="1" i="0">
                          <a:latin typeface="Cambria Math" panose="02040503050406030204" pitchFamily="18" charset="0"/>
                        </a:rPr>
                        <m:t>𝟔</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0">
                              <a:latin typeface="Cambria Math" panose="02040503050406030204" pitchFamily="18" charset="0"/>
                            </a:rPr>
                            <m:t>𝟑𝟒</m:t>
                          </m:r>
                        </m:sub>
                      </m:sSub>
                    </m:oMath>
                  </m:oMathPara>
                </a14:m>
                <a:endParaRPr lang="en-US" b="1" dirty="0"/>
              </a:p>
            </p:txBody>
          </p:sp>
        </mc:Choice>
        <mc:Fallback>
          <p:sp>
            <p:nvSpPr>
              <p:cNvPr id="7" name="Rectangle 6"/>
              <p:cNvSpPr>
                <a:spLocks noRot="1" noChangeAspect="1" noMove="1" noResize="1" noEditPoints="1" noAdjustHandles="1" noChangeArrowheads="1" noChangeShapeType="1" noTextEdit="1"/>
              </p:cNvSpPr>
              <p:nvPr/>
            </p:nvSpPr>
            <p:spPr>
              <a:xfrm>
                <a:off x="893893" y="3229209"/>
                <a:ext cx="10290810" cy="369332"/>
              </a:xfrm>
              <a:prstGeom prst="rect">
                <a:avLst/>
              </a:prstGeom>
              <a:blipFill rotWithShape="0">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Rectangle 7"/>
              <p:cNvSpPr/>
              <p:nvPr/>
            </p:nvSpPr>
            <p:spPr>
              <a:xfrm>
                <a:off x="1097280" y="4187571"/>
                <a:ext cx="3326231" cy="369332"/>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b>
                        <m:sSubPr>
                          <m:ctrlPr>
                            <a:rPr lang="en-US" b="1" i="1">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latin typeface="Cambria Math" panose="02040503050406030204" pitchFamily="18" charset="0"/>
                              <a:ea typeface="Times New Roman" panose="02020603050405020304" pitchFamily="18" charset="0"/>
                              <a:cs typeface="Times New Roman" panose="02020603050405020304" pitchFamily="18" charset="0"/>
                            </a:rPr>
                            <m:t>𝑺</m:t>
                          </m:r>
                        </m:e>
                        <m:sub>
                          <m:r>
                            <a:rPr lang="en-US" b="1" i="1">
                              <a:latin typeface="Cambria Math" panose="02040503050406030204" pitchFamily="18" charset="0"/>
                              <a:ea typeface="Times New Roman" panose="02020603050405020304" pitchFamily="18" charset="0"/>
                              <a:cs typeface="Times New Roman" panose="02020603050405020304" pitchFamily="18" charset="0"/>
                            </a:rPr>
                            <m:t>𝟏</m:t>
                          </m:r>
                        </m:sub>
                      </m:sSub>
                      <m:r>
                        <a:rPr lang="en-US" b="1" i="1">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US" b="1" i="1">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latin typeface="Cambria Math" panose="02040503050406030204" pitchFamily="18" charset="0"/>
                              <a:ea typeface="Times New Roman" panose="02020603050405020304" pitchFamily="18" charset="0"/>
                              <a:cs typeface="Times New Roman" panose="02020603050405020304" pitchFamily="18" charset="0"/>
                            </a:rPr>
                            <m:t>𝟏𝟏</m:t>
                          </m:r>
                        </m:sub>
                      </m:sSub>
                      <m:r>
                        <a:rPr lang="en-US" b="1"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latin typeface="Cambria Math" panose="02040503050406030204" pitchFamily="18" charset="0"/>
                              <a:ea typeface="Times New Roman" panose="02020603050405020304" pitchFamily="18" charset="0"/>
                              <a:cs typeface="Times New Roman" panose="02020603050405020304" pitchFamily="18" charset="0"/>
                            </a:rPr>
                            <m:t>𝟏𝟐</m:t>
                          </m:r>
                        </m:sub>
                      </m:sSub>
                      <m:r>
                        <a:rPr lang="en-US" b="1"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latin typeface="Cambria Math" panose="02040503050406030204" pitchFamily="18" charset="0"/>
                              <a:ea typeface="Times New Roman" panose="02020603050405020304" pitchFamily="18" charset="0"/>
                              <a:cs typeface="Times New Roman" panose="02020603050405020304" pitchFamily="18" charset="0"/>
                            </a:rPr>
                            <m:t>𝟏𝟑</m:t>
                          </m:r>
                        </m:sub>
                      </m:sSub>
                      <m:r>
                        <a:rPr lang="en-US" b="1"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b="1" i="1">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latin typeface="Cambria Math" panose="02040503050406030204" pitchFamily="18" charset="0"/>
                              <a:ea typeface="Times New Roman" panose="02020603050405020304" pitchFamily="18" charset="0"/>
                              <a:cs typeface="Times New Roman" panose="02020603050405020304" pitchFamily="18" charset="0"/>
                            </a:rPr>
                            <m:t>𝒙</m:t>
                          </m:r>
                        </m:e>
                        <m:sub>
                          <m:r>
                            <a:rPr lang="en-US" b="1" i="1">
                              <a:latin typeface="Cambria Math" panose="02040503050406030204" pitchFamily="18" charset="0"/>
                              <a:ea typeface="Times New Roman" panose="02020603050405020304" pitchFamily="18" charset="0"/>
                              <a:cs typeface="Times New Roman" panose="02020603050405020304" pitchFamily="18" charset="0"/>
                            </a:rPr>
                            <m:t>𝟏𝟒</m:t>
                          </m:r>
                        </m:sub>
                      </m:sSub>
                      <m:r>
                        <a:rPr lang="en-US" b="1" i="1">
                          <a:latin typeface="Cambria Math" panose="02040503050406030204" pitchFamily="18" charset="0"/>
                          <a:ea typeface="Times New Roman" panose="02020603050405020304" pitchFamily="18" charset="0"/>
                          <a:cs typeface="Times New Roman" panose="02020603050405020304" pitchFamily="18" charset="0"/>
                        </a:rPr>
                        <m:t>=</m:t>
                      </m:r>
                      <m:r>
                        <a:rPr lang="en-US" b="1" i="1">
                          <a:latin typeface="Cambria Math" panose="02040503050406030204" pitchFamily="18" charset="0"/>
                          <a:ea typeface="Times New Roman" panose="02020603050405020304" pitchFamily="18" charset="0"/>
                          <a:cs typeface="Times New Roman" panose="02020603050405020304" pitchFamily="18" charset="0"/>
                        </a:rPr>
                        <m:t>𝟓</m:t>
                      </m:r>
                    </m:oMath>
                  </m:oMathPara>
                </a14:m>
                <a:endParaRPr lang="en-US" dirty="0"/>
              </a:p>
            </p:txBody>
          </p:sp>
        </mc:Choice>
        <mc:Fallback>
          <p:sp>
            <p:nvSpPr>
              <p:cNvPr id="8" name="Rectangle 7"/>
              <p:cNvSpPr>
                <a:spLocks noRot="1" noChangeAspect="1" noMove="1" noResize="1" noEditPoints="1" noAdjustHandles="1" noChangeArrowheads="1" noChangeShapeType="1" noTextEdit="1"/>
              </p:cNvSpPr>
              <p:nvPr/>
            </p:nvSpPr>
            <p:spPr>
              <a:xfrm>
                <a:off x="1097280" y="4187571"/>
                <a:ext cx="3326231" cy="369332"/>
              </a:xfrm>
              <a:prstGeom prst="rect">
                <a:avLst/>
              </a:prstGeom>
              <a:blipFill rotWithShape="0">
                <a:blip r:embed="rId3"/>
                <a:stretch>
                  <a:fillRect/>
                </a:stretch>
              </a:blipFill>
            </p:spPr>
            <p:txBody>
              <a:bodyPr/>
              <a:lstStyle/>
              <a:p>
                <a:r>
                  <a:rPr lang="en-US">
                    <a:noFill/>
                  </a:rPr>
                  <a:t> </a:t>
                </a:r>
              </a:p>
            </p:txBody>
          </p:sp>
        </mc:Fallback>
      </mc:AlternateContent>
      <p:sp>
        <p:nvSpPr>
          <p:cNvPr id="9" name="Rectangle 8"/>
          <p:cNvSpPr/>
          <p:nvPr/>
        </p:nvSpPr>
        <p:spPr>
          <a:xfrm>
            <a:off x="285750" y="3633572"/>
            <a:ext cx="11441430" cy="461665"/>
          </a:xfrm>
          <a:prstGeom prst="rect">
            <a:avLst/>
          </a:prstGeom>
          <a:noFill/>
        </p:spPr>
        <p:txBody>
          <a:bodyPr wrap="square" rtlCol="0">
            <a:spAutoFit/>
          </a:bodyPr>
          <a:lstStyle/>
          <a:p>
            <a:pPr>
              <a:spcAft>
                <a:spcPts val="600"/>
              </a:spcAft>
            </a:pPr>
            <a:r>
              <a:rPr lang="en-US" sz="2400" dirty="0" smtClean="0"/>
              <a:t>Let's try to rewrite the first constraint: </a:t>
            </a:r>
            <a:endParaRPr lang="en-US" sz="2400" dirty="0"/>
          </a:p>
        </p:txBody>
      </p:sp>
      <mc:AlternateContent xmlns:mc="http://schemas.openxmlformats.org/markup-compatibility/2006">
        <mc:Choice xmlns:a14="http://schemas.microsoft.com/office/drawing/2010/main" Requires="a14">
          <p:sp>
            <p:nvSpPr>
              <p:cNvPr id="10" name="Rectangle 9"/>
              <p:cNvSpPr/>
              <p:nvPr/>
            </p:nvSpPr>
            <p:spPr>
              <a:xfrm>
                <a:off x="285750" y="4649237"/>
                <a:ext cx="11441430" cy="830997"/>
              </a:xfrm>
              <a:prstGeom prst="rect">
                <a:avLst/>
              </a:prstGeom>
              <a:noFill/>
            </p:spPr>
            <p:txBody>
              <a:bodyPr wrap="square" rtlCol="0">
                <a:spAutoFit/>
              </a:bodyPr>
              <a:lstStyle/>
              <a:p>
                <a:pPr>
                  <a:spcAft>
                    <a:spcPts val="600"/>
                  </a:spcAft>
                </a:pPr>
                <a:r>
                  <a:rPr lang="en-US" sz="2400" dirty="0" smtClean="0"/>
                  <a:t>Here, missing variables are </a:t>
                </a:r>
                <a14:m>
                  <m:oMath xmlns:m="http://schemas.openxmlformats.org/officeDocument/2006/math">
                    <m:sSub>
                      <m:sSubPr>
                        <m:ctrlPr>
                          <a:rPr lang="en-US" sz="2400" i="1">
                            <a:latin typeface="Cambria Math" panose="02040503050406030204" pitchFamily="18" charset="0"/>
                          </a:rPr>
                        </m:ctrlPr>
                      </m:sSubPr>
                      <m:e>
                        <m:r>
                          <a:rPr lang="en-US" sz="2400" b="0" i="1">
                            <a:latin typeface="Cambria Math" panose="02040503050406030204" pitchFamily="18" charset="0"/>
                          </a:rPr>
                          <m:t>𝑥</m:t>
                        </m:r>
                      </m:e>
                      <m:sub>
                        <m:r>
                          <a:rPr lang="en-US" sz="2400" b="0" i="1">
                            <a:latin typeface="Cambria Math" panose="02040503050406030204" pitchFamily="18" charset="0"/>
                          </a:rPr>
                          <m:t>14</m:t>
                        </m:r>
                      </m:sub>
                    </m:sSub>
                    <m:r>
                      <a:rPr lang="en-US" sz="2400" b="0" i="0"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a:latin typeface="Cambria Math" panose="02040503050406030204" pitchFamily="18" charset="0"/>
                          </a:rPr>
                          <m:t>𝑥</m:t>
                        </m:r>
                      </m:e>
                      <m:sub>
                        <m:r>
                          <a:rPr lang="en-US" sz="2400" b="0" i="1">
                            <a:latin typeface="Cambria Math" panose="02040503050406030204" pitchFamily="18" charset="0"/>
                          </a:rPr>
                          <m:t>21</m:t>
                        </m:r>
                      </m:sub>
                    </m:sSub>
                    <m:r>
                      <a:rPr lang="en-US" sz="2400" b="0" i="0"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a:latin typeface="Cambria Math" panose="02040503050406030204" pitchFamily="18" charset="0"/>
                          </a:rPr>
                          <m:t>𝑥</m:t>
                        </m:r>
                      </m:e>
                      <m:sub>
                        <m:r>
                          <a:rPr lang="en-US" sz="2400" b="0" i="1">
                            <a:latin typeface="Cambria Math" panose="02040503050406030204" pitchFamily="18" charset="0"/>
                          </a:rPr>
                          <m:t>22</m:t>
                        </m:r>
                      </m:sub>
                    </m:sSub>
                    <m:r>
                      <a:rPr lang="en-US" sz="2400" b="0" i="0"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a:latin typeface="Cambria Math" panose="02040503050406030204" pitchFamily="18" charset="0"/>
                          </a:rPr>
                          <m:t>𝑥</m:t>
                        </m:r>
                      </m:e>
                      <m:sub>
                        <m:r>
                          <a:rPr lang="en-US" sz="2400" b="0" i="1">
                            <a:latin typeface="Cambria Math" panose="02040503050406030204" pitchFamily="18" charset="0"/>
                          </a:rPr>
                          <m:t>23</m:t>
                        </m:r>
                      </m:sub>
                    </m:sSub>
                    <m:r>
                      <a:rPr lang="en-US" sz="2400" b="0" i="0"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a:latin typeface="Cambria Math" panose="02040503050406030204" pitchFamily="18" charset="0"/>
                          </a:rPr>
                          <m:t>𝑥</m:t>
                        </m:r>
                      </m:e>
                      <m:sub>
                        <m:r>
                          <a:rPr lang="en-US" sz="2400" b="0" i="1">
                            <a:latin typeface="Cambria Math" panose="02040503050406030204" pitchFamily="18" charset="0"/>
                          </a:rPr>
                          <m:t>24</m:t>
                        </m:r>
                      </m:sub>
                    </m:sSub>
                    <m:r>
                      <a:rPr lang="en-US" sz="2400" b="0" i="0"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a:latin typeface="Cambria Math" panose="02040503050406030204" pitchFamily="18" charset="0"/>
                          </a:rPr>
                          <m:t>𝑥</m:t>
                        </m:r>
                      </m:e>
                      <m:sub>
                        <m:r>
                          <a:rPr lang="en-US" sz="2400" b="0" i="1">
                            <a:latin typeface="Cambria Math" panose="02040503050406030204" pitchFamily="18" charset="0"/>
                          </a:rPr>
                          <m:t>31</m:t>
                        </m:r>
                      </m:sub>
                    </m:sSub>
                    <m:r>
                      <a:rPr lang="en-US" sz="2400" b="0" i="0"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a:latin typeface="Cambria Math" panose="02040503050406030204" pitchFamily="18" charset="0"/>
                          </a:rPr>
                          <m:t>𝑥</m:t>
                        </m:r>
                      </m:e>
                      <m:sub>
                        <m:r>
                          <a:rPr lang="en-US" sz="2400" b="0" i="1">
                            <a:latin typeface="Cambria Math" panose="02040503050406030204" pitchFamily="18" charset="0"/>
                          </a:rPr>
                          <m:t>32</m:t>
                        </m:r>
                      </m:sub>
                    </m:sSub>
                    <m:r>
                      <a:rPr lang="en-US" sz="2400" b="0" i="0"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a:latin typeface="Cambria Math" panose="02040503050406030204" pitchFamily="18" charset="0"/>
                          </a:rPr>
                          <m:t>𝑥</m:t>
                        </m:r>
                      </m:e>
                      <m:sub>
                        <m:r>
                          <a:rPr lang="en-US" sz="2400" b="0" i="1">
                            <a:latin typeface="Cambria Math" panose="02040503050406030204" pitchFamily="18" charset="0"/>
                          </a:rPr>
                          <m:t>33</m:t>
                        </m:r>
                      </m:sub>
                    </m:sSub>
                    <m:r>
                      <a:rPr lang="en-US" sz="2400" b="0" i="0"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a:latin typeface="Cambria Math" panose="02040503050406030204" pitchFamily="18" charset="0"/>
                          </a:rPr>
                          <m:t>𝑥</m:t>
                        </m:r>
                      </m:e>
                      <m:sub>
                        <m:r>
                          <a:rPr lang="en-US" sz="2400" b="0" i="1">
                            <a:latin typeface="Cambria Math" panose="02040503050406030204" pitchFamily="18" charset="0"/>
                          </a:rPr>
                          <m:t>34</m:t>
                        </m:r>
                      </m:sub>
                    </m:sSub>
                  </m:oMath>
                </a14:m>
                <a:r>
                  <a:rPr lang="en-US" sz="2400" dirty="0" smtClean="0"/>
                  <a:t>. They are shown in the objective explicitly and they must appear in all the constraints as well. For </a:t>
                </a:r>
                <a:r>
                  <a:rPr lang="en-US" sz="2400" b="1" i="1" dirty="0" err="1" smtClean="0"/>
                  <a:t>S</a:t>
                </a:r>
                <a:r>
                  <a:rPr lang="en-US" sz="2400" baseline="-25000" dirty="0" err="1" smtClean="0"/>
                  <a:t>1</a:t>
                </a:r>
                <a:r>
                  <a:rPr lang="en-US" sz="2400" dirty="0" smtClean="0"/>
                  <a:t> we have: </a:t>
                </a:r>
                <a:endParaRPr lang="en-US" sz="2400" dirty="0"/>
              </a:p>
            </p:txBody>
          </p:sp>
        </mc:Choice>
        <mc:Fallback>
          <p:sp>
            <p:nvSpPr>
              <p:cNvPr id="10" name="Rectangle 9"/>
              <p:cNvSpPr>
                <a:spLocks noRot="1" noChangeAspect="1" noMove="1" noResize="1" noEditPoints="1" noAdjustHandles="1" noChangeArrowheads="1" noChangeShapeType="1" noTextEdit="1"/>
              </p:cNvSpPr>
              <p:nvPr/>
            </p:nvSpPr>
            <p:spPr>
              <a:xfrm>
                <a:off x="285750" y="4649237"/>
                <a:ext cx="11441430" cy="830997"/>
              </a:xfrm>
              <a:prstGeom prst="rect">
                <a:avLst/>
              </a:prstGeom>
              <a:blipFill rotWithShape="0">
                <a:blip r:embed="rId4"/>
                <a:stretch>
                  <a:fillRect l="-852" t="-5882" b="-1617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Rectangle 10"/>
              <p:cNvSpPr/>
              <p:nvPr/>
            </p:nvSpPr>
            <p:spPr>
              <a:xfrm>
                <a:off x="1097280" y="5614477"/>
                <a:ext cx="8930778" cy="369332"/>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latin typeface="Cambria Math" panose="02040503050406030204" pitchFamily="18" charset="0"/>
                              <a:ea typeface="Times New Roman" panose="02020603050405020304" pitchFamily="18" charset="0"/>
                              <a:cs typeface="Times New Roman" panose="02020603050405020304" pitchFamily="18" charset="0"/>
                            </a:rPr>
                            <m:t>𝑺</m:t>
                          </m:r>
                        </m:e>
                        <m:sub>
                          <m:r>
                            <a:rPr lang="en-US" b="1" i="1">
                              <a:latin typeface="Cambria Math" panose="02040503050406030204" pitchFamily="18" charset="0"/>
                              <a:ea typeface="Times New Roman" panose="02020603050405020304" pitchFamily="18" charset="0"/>
                              <a:cs typeface="Times New Roman" panose="02020603050405020304" pitchFamily="18" charset="0"/>
                            </a:rPr>
                            <m:t>𝟏</m:t>
                          </m:r>
                        </m:sub>
                      </m:sSub>
                      <m:r>
                        <a:rPr lang="en-US" b="1" i="1">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US" b="0" i="1">
                              <a:latin typeface="Cambria Math" panose="02040503050406030204" pitchFamily="18" charset="0"/>
                              <a:ea typeface="Times New Roman" panose="02020603050405020304" pitchFamily="18" charset="0"/>
                              <a:cs typeface="Times New Roman" panose="02020603050405020304" pitchFamily="18" charset="0"/>
                            </a:rPr>
                            <m:t>𝑥</m:t>
                          </m:r>
                        </m:e>
                        <m:sub>
                          <m:r>
                            <a:rPr lang="en-US" b="0" i="1">
                              <a:latin typeface="Cambria Math" panose="02040503050406030204" pitchFamily="18" charset="0"/>
                              <a:ea typeface="Times New Roman" panose="02020603050405020304" pitchFamily="18" charset="0"/>
                              <a:cs typeface="Times New Roman" panose="02020603050405020304" pitchFamily="18" charset="0"/>
                            </a:rPr>
                            <m:t>11</m:t>
                          </m:r>
                        </m:sub>
                      </m:sSub>
                      <m:r>
                        <a:rPr lang="en-US" b="0"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US" b="0" i="1">
                              <a:latin typeface="Cambria Math" panose="02040503050406030204" pitchFamily="18" charset="0"/>
                              <a:ea typeface="Times New Roman" panose="02020603050405020304" pitchFamily="18" charset="0"/>
                              <a:cs typeface="Times New Roman" panose="02020603050405020304" pitchFamily="18" charset="0"/>
                            </a:rPr>
                            <m:t>𝑥</m:t>
                          </m:r>
                        </m:e>
                        <m:sub>
                          <m:r>
                            <a:rPr lang="en-US" b="0" i="1">
                              <a:latin typeface="Cambria Math" panose="02040503050406030204" pitchFamily="18" charset="0"/>
                              <a:ea typeface="Times New Roman" panose="02020603050405020304" pitchFamily="18" charset="0"/>
                              <a:cs typeface="Times New Roman" panose="02020603050405020304" pitchFamily="18" charset="0"/>
                            </a:rPr>
                            <m:t>12</m:t>
                          </m:r>
                        </m:sub>
                      </m:sSub>
                      <m:r>
                        <a:rPr lang="en-US" b="0"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US" b="0" i="1">
                              <a:latin typeface="Cambria Math" panose="02040503050406030204" pitchFamily="18" charset="0"/>
                              <a:ea typeface="Times New Roman" panose="02020603050405020304" pitchFamily="18" charset="0"/>
                              <a:cs typeface="Times New Roman" panose="02020603050405020304" pitchFamily="18" charset="0"/>
                            </a:rPr>
                            <m:t>𝑥</m:t>
                          </m:r>
                        </m:e>
                        <m:sub>
                          <m:r>
                            <a:rPr lang="en-US" b="0" i="1">
                              <a:latin typeface="Cambria Math" panose="02040503050406030204" pitchFamily="18" charset="0"/>
                              <a:ea typeface="Times New Roman" panose="02020603050405020304" pitchFamily="18" charset="0"/>
                              <a:cs typeface="Times New Roman" panose="02020603050405020304" pitchFamily="18" charset="0"/>
                            </a:rPr>
                            <m:t>13</m:t>
                          </m:r>
                        </m:sub>
                      </m:sSub>
                      <m:r>
                        <a:rPr lang="en-US" b="0"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US" b="0" i="1">
                              <a:latin typeface="Cambria Math" panose="02040503050406030204" pitchFamily="18" charset="0"/>
                              <a:ea typeface="Times New Roman" panose="02020603050405020304" pitchFamily="18" charset="0"/>
                              <a:cs typeface="Times New Roman" panose="02020603050405020304" pitchFamily="18" charset="0"/>
                            </a:rPr>
                            <m:t>𝑥</m:t>
                          </m:r>
                        </m:e>
                        <m:sub>
                          <m:r>
                            <a:rPr lang="en-US" b="0" i="1">
                              <a:latin typeface="Cambria Math" panose="02040503050406030204" pitchFamily="18" charset="0"/>
                              <a:ea typeface="Times New Roman" panose="02020603050405020304" pitchFamily="18" charset="0"/>
                              <a:cs typeface="Times New Roman" panose="02020603050405020304" pitchFamily="18" charset="0"/>
                            </a:rPr>
                            <m:t>14</m:t>
                          </m:r>
                        </m:sub>
                      </m:sSub>
                      <m:r>
                        <a:rPr lang="en-US" b="0" i="1" smtClean="0">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latin typeface="Cambria Math" panose="02040503050406030204" pitchFamily="18" charset="0"/>
                            </a:rPr>
                          </m:ctrlPr>
                        </m:sSubPr>
                        <m:e>
                          <m:r>
                            <a:rPr lang="en-US" b="0" i="1">
                              <a:latin typeface="Cambria Math" panose="02040503050406030204" pitchFamily="18" charset="0"/>
                            </a:rPr>
                            <m:t>𝑥</m:t>
                          </m:r>
                        </m:e>
                        <m:sub>
                          <m:r>
                            <a:rPr lang="en-US" b="0" i="1">
                              <a:latin typeface="Cambria Math" panose="02040503050406030204" pitchFamily="18" charset="0"/>
                            </a:rPr>
                            <m:t>14</m:t>
                          </m:r>
                        </m:sub>
                      </m:sSub>
                      <m:r>
                        <a:rPr lang="en-US" i="1" smtClean="0">
                          <a:latin typeface="Cambria Math" panose="02040503050406030204" pitchFamily="18" charset="0"/>
                        </a:rPr>
                        <m:t>+</m:t>
                      </m:r>
                      <m:r>
                        <a:rPr lang="en-US" b="0" i="0" smtClean="0">
                          <a:latin typeface="Cambria Math" panose="02040503050406030204" pitchFamily="18" charset="0"/>
                        </a:rPr>
                        <m:t>0</m:t>
                      </m:r>
                      <m:sSub>
                        <m:sSubPr>
                          <m:ctrlPr>
                            <a:rPr lang="en-US" i="1">
                              <a:latin typeface="Cambria Math" panose="02040503050406030204" pitchFamily="18" charset="0"/>
                            </a:rPr>
                          </m:ctrlPr>
                        </m:sSubPr>
                        <m:e>
                          <m:r>
                            <a:rPr lang="en-US" b="0" i="1">
                              <a:latin typeface="Cambria Math" panose="02040503050406030204" pitchFamily="18" charset="0"/>
                            </a:rPr>
                            <m:t>𝑥</m:t>
                          </m:r>
                        </m:e>
                        <m:sub>
                          <m:r>
                            <a:rPr lang="en-US" b="0" i="1">
                              <a:latin typeface="Cambria Math" panose="02040503050406030204" pitchFamily="18" charset="0"/>
                            </a:rPr>
                            <m:t>22</m:t>
                          </m:r>
                        </m:sub>
                      </m:sSub>
                      <m:r>
                        <a:rPr lang="en-US" b="0" i="0" smtClean="0">
                          <a:latin typeface="Cambria Math" panose="02040503050406030204" pitchFamily="18" charset="0"/>
                        </a:rPr>
                        <m:t>+0</m:t>
                      </m:r>
                      <m:sSub>
                        <m:sSubPr>
                          <m:ctrlPr>
                            <a:rPr lang="en-US" i="1">
                              <a:latin typeface="Cambria Math" panose="02040503050406030204" pitchFamily="18" charset="0"/>
                            </a:rPr>
                          </m:ctrlPr>
                        </m:sSubPr>
                        <m:e>
                          <m:r>
                            <a:rPr lang="en-US" b="0" i="1">
                              <a:latin typeface="Cambria Math" panose="02040503050406030204" pitchFamily="18" charset="0"/>
                            </a:rPr>
                            <m:t>𝑥</m:t>
                          </m:r>
                        </m:e>
                        <m:sub>
                          <m:r>
                            <a:rPr lang="en-US" b="0" i="1">
                              <a:latin typeface="Cambria Math" panose="02040503050406030204" pitchFamily="18" charset="0"/>
                            </a:rPr>
                            <m:t>23</m:t>
                          </m:r>
                        </m:sub>
                      </m:sSub>
                      <m:r>
                        <a:rPr lang="en-US" b="0" i="0" smtClean="0">
                          <a:latin typeface="Cambria Math" panose="02040503050406030204" pitchFamily="18" charset="0"/>
                        </a:rPr>
                        <m:t>+0</m:t>
                      </m:r>
                      <m:sSub>
                        <m:sSubPr>
                          <m:ctrlPr>
                            <a:rPr lang="en-US" i="1">
                              <a:latin typeface="Cambria Math" panose="02040503050406030204" pitchFamily="18" charset="0"/>
                            </a:rPr>
                          </m:ctrlPr>
                        </m:sSubPr>
                        <m:e>
                          <m:r>
                            <a:rPr lang="en-US" b="0" i="1">
                              <a:latin typeface="Cambria Math" panose="02040503050406030204" pitchFamily="18" charset="0"/>
                            </a:rPr>
                            <m:t>𝑥</m:t>
                          </m:r>
                        </m:e>
                        <m:sub>
                          <m:r>
                            <a:rPr lang="en-US" b="0" i="1">
                              <a:latin typeface="Cambria Math" panose="02040503050406030204" pitchFamily="18" charset="0"/>
                            </a:rPr>
                            <m:t>24</m:t>
                          </m:r>
                        </m:sub>
                      </m:sSub>
                      <m:r>
                        <a:rPr lang="en-US" b="0" i="0" smtClean="0">
                          <a:latin typeface="Cambria Math" panose="02040503050406030204" pitchFamily="18" charset="0"/>
                        </a:rPr>
                        <m:t>+0</m:t>
                      </m:r>
                      <m:sSub>
                        <m:sSubPr>
                          <m:ctrlPr>
                            <a:rPr lang="en-US" i="1">
                              <a:latin typeface="Cambria Math" panose="02040503050406030204" pitchFamily="18" charset="0"/>
                            </a:rPr>
                          </m:ctrlPr>
                        </m:sSubPr>
                        <m:e>
                          <m:r>
                            <a:rPr lang="en-US" b="0" i="1">
                              <a:latin typeface="Cambria Math" panose="02040503050406030204" pitchFamily="18" charset="0"/>
                            </a:rPr>
                            <m:t>𝑥</m:t>
                          </m:r>
                        </m:e>
                        <m:sub>
                          <m:r>
                            <a:rPr lang="en-US" b="0" i="1">
                              <a:latin typeface="Cambria Math" panose="02040503050406030204" pitchFamily="18" charset="0"/>
                            </a:rPr>
                            <m:t>31</m:t>
                          </m:r>
                        </m:sub>
                      </m:sSub>
                      <m:r>
                        <a:rPr lang="en-US" b="0" i="0" smtClean="0">
                          <a:latin typeface="Cambria Math" panose="02040503050406030204" pitchFamily="18" charset="0"/>
                        </a:rPr>
                        <m:t>+0</m:t>
                      </m:r>
                      <m:sSub>
                        <m:sSubPr>
                          <m:ctrlPr>
                            <a:rPr lang="en-US" i="1">
                              <a:latin typeface="Cambria Math" panose="02040503050406030204" pitchFamily="18" charset="0"/>
                            </a:rPr>
                          </m:ctrlPr>
                        </m:sSubPr>
                        <m:e>
                          <m:r>
                            <a:rPr lang="en-US" b="0" i="1">
                              <a:latin typeface="Cambria Math" panose="02040503050406030204" pitchFamily="18" charset="0"/>
                            </a:rPr>
                            <m:t>𝑥</m:t>
                          </m:r>
                        </m:e>
                        <m:sub>
                          <m:r>
                            <a:rPr lang="en-US" b="0" i="1">
                              <a:latin typeface="Cambria Math" panose="02040503050406030204" pitchFamily="18" charset="0"/>
                            </a:rPr>
                            <m:t>32</m:t>
                          </m:r>
                        </m:sub>
                      </m:sSub>
                      <m:r>
                        <a:rPr lang="en-US" b="0" i="0" smtClean="0">
                          <a:latin typeface="Cambria Math" panose="02040503050406030204" pitchFamily="18" charset="0"/>
                        </a:rPr>
                        <m:t>+0</m:t>
                      </m:r>
                      <m:sSub>
                        <m:sSubPr>
                          <m:ctrlPr>
                            <a:rPr lang="en-US" i="1">
                              <a:latin typeface="Cambria Math" panose="02040503050406030204" pitchFamily="18" charset="0"/>
                            </a:rPr>
                          </m:ctrlPr>
                        </m:sSubPr>
                        <m:e>
                          <m:r>
                            <a:rPr lang="en-US" b="0" i="1">
                              <a:latin typeface="Cambria Math" panose="02040503050406030204" pitchFamily="18" charset="0"/>
                            </a:rPr>
                            <m:t>𝑥</m:t>
                          </m:r>
                        </m:e>
                        <m:sub>
                          <m:r>
                            <a:rPr lang="en-US" b="0" i="1">
                              <a:latin typeface="Cambria Math" panose="02040503050406030204" pitchFamily="18" charset="0"/>
                            </a:rPr>
                            <m:t>33</m:t>
                          </m:r>
                        </m:sub>
                      </m:sSub>
                      <m:r>
                        <a:rPr lang="en-US" b="0" i="0" smtClean="0">
                          <a:latin typeface="Cambria Math" panose="02040503050406030204" pitchFamily="18" charset="0"/>
                        </a:rPr>
                        <m:t>+0</m:t>
                      </m:r>
                      <m:sSub>
                        <m:sSubPr>
                          <m:ctrlPr>
                            <a:rPr lang="en-US" i="1">
                              <a:latin typeface="Cambria Math" panose="02040503050406030204" pitchFamily="18" charset="0"/>
                            </a:rPr>
                          </m:ctrlPr>
                        </m:sSubPr>
                        <m:e>
                          <m:r>
                            <a:rPr lang="en-US" b="0" i="1">
                              <a:latin typeface="Cambria Math" panose="02040503050406030204" pitchFamily="18" charset="0"/>
                            </a:rPr>
                            <m:t>𝑥</m:t>
                          </m:r>
                        </m:e>
                        <m:sub>
                          <m:r>
                            <a:rPr lang="en-US" b="0" i="1">
                              <a:latin typeface="Cambria Math" panose="02040503050406030204" pitchFamily="18" charset="0"/>
                            </a:rPr>
                            <m:t>34</m:t>
                          </m:r>
                        </m:sub>
                      </m:sSub>
                      <m:r>
                        <a:rPr lang="en-US" b="0" i="1">
                          <a:latin typeface="Cambria Math" panose="02040503050406030204" pitchFamily="18" charset="0"/>
                          <a:ea typeface="Times New Roman" panose="02020603050405020304" pitchFamily="18" charset="0"/>
                          <a:cs typeface="Times New Roman" panose="02020603050405020304" pitchFamily="18" charset="0"/>
                        </a:rPr>
                        <m:t>=5</m:t>
                      </m:r>
                    </m:oMath>
                  </m:oMathPara>
                </a14:m>
                <a:endParaRPr lang="en-US" dirty="0"/>
              </a:p>
            </p:txBody>
          </p:sp>
        </mc:Choice>
        <mc:Fallback>
          <p:sp>
            <p:nvSpPr>
              <p:cNvPr id="11" name="Rectangle 10"/>
              <p:cNvSpPr>
                <a:spLocks noRot="1" noChangeAspect="1" noMove="1" noResize="1" noEditPoints="1" noAdjustHandles="1" noChangeArrowheads="1" noChangeShapeType="1" noTextEdit="1"/>
              </p:cNvSpPr>
              <p:nvPr/>
            </p:nvSpPr>
            <p:spPr>
              <a:xfrm>
                <a:off x="1097280" y="5614477"/>
                <a:ext cx="8930778" cy="369332"/>
              </a:xfrm>
              <a:prstGeom prst="rect">
                <a:avLst/>
              </a:prstGeom>
              <a:blipFill rotWithShape="0">
                <a:blip r:embed="rId5"/>
                <a:stretch>
                  <a:fillRect/>
                </a:stretch>
              </a:blipFill>
            </p:spPr>
            <p:txBody>
              <a:bodyPr/>
              <a:lstStyle/>
              <a:p>
                <a:r>
                  <a:rPr lang="en-US">
                    <a:noFill/>
                  </a:rPr>
                  <a:t> </a:t>
                </a:r>
              </a:p>
            </p:txBody>
          </p:sp>
        </mc:Fallback>
      </mc:AlternateContent>
      <p:sp>
        <p:nvSpPr>
          <p:cNvPr id="12" name="Rectangle 11"/>
          <p:cNvSpPr/>
          <p:nvPr/>
        </p:nvSpPr>
        <p:spPr>
          <a:xfrm>
            <a:off x="318583" y="6042891"/>
            <a:ext cx="11441430" cy="830997"/>
          </a:xfrm>
          <a:prstGeom prst="rect">
            <a:avLst/>
          </a:prstGeom>
          <a:noFill/>
        </p:spPr>
        <p:txBody>
          <a:bodyPr wrap="square" rtlCol="0">
            <a:spAutoFit/>
          </a:bodyPr>
          <a:lstStyle/>
          <a:p>
            <a:pPr>
              <a:spcAft>
                <a:spcPts val="600"/>
              </a:spcAft>
            </a:pPr>
            <a:r>
              <a:rPr lang="en-US" sz="2400" dirty="0" smtClean="0"/>
              <a:t>In a similar way, the other constraints must be express with respect to all the decision variables.</a:t>
            </a:r>
            <a:endParaRPr lang="en-US" sz="2400" dirty="0"/>
          </a:p>
        </p:txBody>
      </p:sp>
    </p:spTree>
    <p:extLst>
      <p:ext uri="{BB962C8B-B14F-4D97-AF65-F5344CB8AC3E}">
        <p14:creationId xmlns:p14="http://schemas.microsoft.com/office/powerpoint/2010/main" val="3026645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826" y="36482"/>
            <a:ext cx="11672944" cy="807459"/>
          </a:xfrm>
        </p:spPr>
        <p:txBody>
          <a:bodyPr/>
          <a:lstStyle/>
          <a:p>
            <a:r>
              <a:rPr lang="en-US" dirty="0"/>
              <a:t>Linear Programming </a:t>
            </a:r>
            <a:r>
              <a:rPr lang="en-US" dirty="0" smtClean="0"/>
              <a:t>Setup in R </a:t>
            </a:r>
            <a:r>
              <a:rPr lang="en-US" sz="3200" dirty="0" smtClean="0">
                <a:solidFill>
                  <a:srgbClr val="002060"/>
                </a:solidFill>
              </a:rPr>
              <a:t>[2]</a:t>
            </a:r>
            <a:endParaRPr lang="en-US" sz="3200" dirty="0">
              <a:solidFill>
                <a:srgbClr val="002060"/>
              </a:solidFill>
            </a:endParaRPr>
          </a:p>
        </p:txBody>
      </p:sp>
      <p:sp>
        <p:nvSpPr>
          <p:cNvPr id="3" name="Rectangle 2"/>
          <p:cNvSpPr/>
          <p:nvPr/>
        </p:nvSpPr>
        <p:spPr>
          <a:xfrm>
            <a:off x="285750" y="843941"/>
            <a:ext cx="11452860" cy="1200329"/>
          </a:xfrm>
          <a:prstGeom prst="rect">
            <a:avLst/>
          </a:prstGeom>
          <a:noFill/>
        </p:spPr>
        <p:txBody>
          <a:bodyPr wrap="square" rtlCol="0">
            <a:spAutoFit/>
          </a:bodyPr>
          <a:lstStyle/>
          <a:p>
            <a:pPr>
              <a:spcAft>
                <a:spcPts val="600"/>
              </a:spcAft>
            </a:pPr>
            <a:r>
              <a:rPr lang="en-US" sz="2400" dirty="0" smtClean="0"/>
              <a:t>When doing this modelling in R, we can automate some of the tedious tasks. Our job is to develop all the components (parameters) of the linear programming model. Using the standard approach, the R setup requires the following organization of the parameters.</a:t>
            </a:r>
            <a:endParaRPr lang="en-US" sz="2400" dirty="0"/>
          </a:p>
        </p:txBody>
      </p:sp>
      <mc:AlternateContent xmlns:mc="http://schemas.openxmlformats.org/markup-compatibility/2006">
        <mc:Choice xmlns:a14="http://schemas.microsoft.com/office/drawing/2010/main" Requires="a14">
          <p:sp>
            <p:nvSpPr>
              <p:cNvPr id="4" name="Rectangle 3"/>
              <p:cNvSpPr/>
              <p:nvPr/>
            </p:nvSpPr>
            <p:spPr>
              <a:xfrm>
                <a:off x="845820" y="2620896"/>
                <a:ext cx="5025390" cy="461665"/>
              </a:xfrm>
              <a:prstGeom prst="rect">
                <a:avLst/>
              </a:prstGeom>
            </p:spPr>
            <p:txBody>
              <a:bodyPr wrap="square">
                <a:spAutoFit/>
              </a:bodyPr>
              <a:lstStyle/>
              <a:p>
                <a14:m>
                  <m:oMathPara xmlns:m="http://schemas.openxmlformats.org/officeDocument/2006/math">
                    <m:oMathParaPr>
                      <m:jc m:val="centerGroup"/>
                    </m:oMathParaPr>
                    <m:oMath xmlns:m="http://schemas.openxmlformats.org/officeDocument/2006/math">
                      <m:r>
                        <m:rPr>
                          <m:sty m:val="p"/>
                        </m:rPr>
                        <a:rPr lang="en-US" sz="2400" b="0" i="0" smtClean="0">
                          <a:latin typeface="Cambria Math" panose="02040503050406030204" pitchFamily="18" charset="0"/>
                        </a:rPr>
                        <m:t>c</m:t>
                      </m:r>
                      <m:r>
                        <a:rPr lang="en-US" sz="2400" b="0">
                          <a:latin typeface="Cambria Math" panose="02040503050406030204" pitchFamily="18" charset="0"/>
                        </a:rPr>
                        <m:t>=</m:t>
                      </m:r>
                      <m:d>
                        <m:dPr>
                          <m:ctrlPr>
                            <a:rPr lang="en-US" sz="2400" i="1">
                              <a:latin typeface="Cambria Math" panose="02040503050406030204" pitchFamily="18" charset="0"/>
                            </a:rPr>
                          </m:ctrlPr>
                        </m:dPr>
                        <m:e>
                          <m:r>
                            <a:rPr lang="en-US" sz="2400" b="0" i="0">
                              <a:latin typeface="Cambria Math" panose="02040503050406030204" pitchFamily="18" charset="0"/>
                            </a:rPr>
                            <m:t>2, 3, 5, 6  2, 1</m:t>
                          </m:r>
                          <m:r>
                            <a:rPr lang="en-US" sz="2400" b="0" i="0" smtClean="0">
                              <a:latin typeface="Cambria Math" panose="02040503050406030204" pitchFamily="18" charset="0"/>
                            </a:rPr>
                            <m:t>,</m:t>
                          </m:r>
                          <m:r>
                            <a:rPr lang="en-US" sz="2400" b="0" i="0">
                              <a:latin typeface="Cambria Math" panose="02040503050406030204" pitchFamily="18" charset="0"/>
                            </a:rPr>
                            <m:t> 3</m:t>
                          </m:r>
                          <m:r>
                            <a:rPr lang="en-US" sz="2400" b="0" i="0" smtClean="0">
                              <a:latin typeface="Cambria Math" panose="02040503050406030204" pitchFamily="18" charset="0"/>
                            </a:rPr>
                            <m:t>,</m:t>
                          </m:r>
                          <m:r>
                            <a:rPr lang="en-US" sz="2400" b="0" i="0">
                              <a:latin typeface="Cambria Math" panose="02040503050406030204" pitchFamily="18" charset="0"/>
                            </a:rPr>
                            <m:t> 5</m:t>
                          </m:r>
                          <m:r>
                            <a:rPr lang="en-US" sz="2400" b="0" i="0" smtClean="0">
                              <a:latin typeface="Cambria Math" panose="02040503050406030204" pitchFamily="18" charset="0"/>
                            </a:rPr>
                            <m:t>,</m:t>
                          </m:r>
                          <m:r>
                            <a:rPr lang="en-US" sz="2400" b="0" i="0">
                              <a:latin typeface="Cambria Math" panose="02040503050406030204" pitchFamily="18" charset="0"/>
                            </a:rPr>
                            <m:t> 3</m:t>
                          </m:r>
                          <m:r>
                            <a:rPr lang="en-US" sz="2400" b="0" i="0" smtClean="0">
                              <a:latin typeface="Cambria Math" panose="02040503050406030204" pitchFamily="18" charset="0"/>
                            </a:rPr>
                            <m:t>,</m:t>
                          </m:r>
                          <m:r>
                            <a:rPr lang="en-US" sz="2400" b="0" i="0">
                              <a:latin typeface="Cambria Math" panose="02040503050406030204" pitchFamily="18" charset="0"/>
                            </a:rPr>
                            <m:t> 8, 4, 6</m:t>
                          </m:r>
                        </m:e>
                      </m:d>
                    </m:oMath>
                  </m:oMathPara>
                </a14:m>
                <a:endParaRPr lang="en-US" sz="2400" dirty="0"/>
              </a:p>
            </p:txBody>
          </p:sp>
        </mc:Choice>
        <mc:Fallback>
          <p:sp>
            <p:nvSpPr>
              <p:cNvPr id="4" name="Rectangle 3"/>
              <p:cNvSpPr>
                <a:spLocks noRot="1" noChangeAspect="1" noMove="1" noResize="1" noEditPoints="1" noAdjustHandles="1" noChangeArrowheads="1" noChangeShapeType="1" noTextEdit="1"/>
              </p:cNvSpPr>
              <p:nvPr/>
            </p:nvSpPr>
            <p:spPr>
              <a:xfrm>
                <a:off x="845820" y="2620896"/>
                <a:ext cx="5025390" cy="461665"/>
              </a:xfrm>
              <a:prstGeom prst="rect">
                <a:avLst/>
              </a:prstGeom>
              <a:blipFill rotWithShape="0">
                <a:blip r:embed="rId2"/>
                <a:stretch>
                  <a:fillRect/>
                </a:stretch>
              </a:blipFill>
            </p:spPr>
            <p:txBody>
              <a:bodyPr/>
              <a:lstStyle/>
              <a:p>
                <a:r>
                  <a:rPr lang="en-US">
                    <a:noFill/>
                  </a:rPr>
                  <a:t> </a:t>
                </a:r>
              </a:p>
            </p:txBody>
          </p:sp>
        </mc:Fallback>
      </mc:AlternateContent>
      <p:sp>
        <p:nvSpPr>
          <p:cNvPr id="13" name="Rectangle 12"/>
          <p:cNvSpPr/>
          <p:nvPr/>
        </p:nvSpPr>
        <p:spPr>
          <a:xfrm>
            <a:off x="312868" y="2076860"/>
            <a:ext cx="11452860" cy="461665"/>
          </a:xfrm>
          <a:prstGeom prst="rect">
            <a:avLst/>
          </a:prstGeom>
          <a:noFill/>
        </p:spPr>
        <p:txBody>
          <a:bodyPr wrap="square" rtlCol="0">
            <a:spAutoFit/>
          </a:bodyPr>
          <a:lstStyle/>
          <a:p>
            <a:pPr>
              <a:spcAft>
                <a:spcPts val="600"/>
              </a:spcAft>
            </a:pPr>
            <a:r>
              <a:rPr lang="en-US" sz="2400" dirty="0" smtClean="0"/>
              <a:t>Coefficients of the objective function (vector c):</a:t>
            </a:r>
            <a:endParaRPr lang="en-US" sz="2400" dirty="0"/>
          </a:p>
        </p:txBody>
      </p:sp>
      <p:sp>
        <p:nvSpPr>
          <p:cNvPr id="14" name="Rectangle 13"/>
          <p:cNvSpPr/>
          <p:nvPr/>
        </p:nvSpPr>
        <p:spPr>
          <a:xfrm>
            <a:off x="312868" y="3164932"/>
            <a:ext cx="6705152" cy="461665"/>
          </a:xfrm>
          <a:prstGeom prst="rect">
            <a:avLst/>
          </a:prstGeom>
          <a:noFill/>
        </p:spPr>
        <p:txBody>
          <a:bodyPr wrap="square" rtlCol="0">
            <a:spAutoFit/>
          </a:bodyPr>
          <a:lstStyle/>
          <a:p>
            <a:pPr>
              <a:spcAft>
                <a:spcPts val="600"/>
              </a:spcAft>
            </a:pPr>
            <a:r>
              <a:rPr lang="en-US" sz="2400" dirty="0" smtClean="0"/>
              <a:t>Coefficients of the </a:t>
            </a:r>
            <a:r>
              <a:rPr lang="en-US" sz="2400" b="1" i="1" dirty="0" smtClean="0"/>
              <a:t>LHS</a:t>
            </a:r>
            <a:r>
              <a:rPr lang="en-US" sz="2400" dirty="0" smtClean="0"/>
              <a:t> of the constraints (matrix A):</a:t>
            </a:r>
            <a:endParaRPr lang="en-US" sz="2400" dirty="0"/>
          </a:p>
        </p:txBody>
      </p:sp>
      <mc:AlternateContent xmlns:mc="http://schemas.openxmlformats.org/markup-compatibility/2006">
        <mc:Choice xmlns:a14="http://schemas.microsoft.com/office/drawing/2010/main" Requires="a14">
          <p:sp>
            <p:nvSpPr>
              <p:cNvPr id="6" name="Rectangle 5"/>
              <p:cNvSpPr/>
              <p:nvPr/>
            </p:nvSpPr>
            <p:spPr>
              <a:xfrm>
                <a:off x="506671" y="3771444"/>
                <a:ext cx="5166478" cy="1907510"/>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𝐴</m:t>
                      </m:r>
                      <m:r>
                        <a:rPr lang="en-US" i="0">
                          <a:latin typeface="Cambria Math" panose="02040503050406030204" pitchFamily="18" charset="0"/>
                        </a:rPr>
                        <m:t>=</m:t>
                      </m:r>
                      <m:d>
                        <m:dPr>
                          <m:ctrlPr>
                            <a:rPr lang="en-US" i="1">
                              <a:latin typeface="Cambria Math" panose="02040503050406030204" pitchFamily="18" charset="0"/>
                            </a:rPr>
                          </m:ctrlPr>
                        </m:dPr>
                        <m:e>
                          <m:m>
                            <m:mPr>
                              <m:mcs>
                                <m:mc>
                                  <m:mcPr>
                                    <m:count m:val="12"/>
                                    <m:mcJc m:val="center"/>
                                  </m:mcPr>
                                </m:mc>
                              </m:mcs>
                              <m:ctrlPr>
                                <a:rPr lang="en-US" i="1">
                                  <a:latin typeface="Cambria Math" panose="02040503050406030204" pitchFamily="18" charset="0"/>
                                </a:rPr>
                              </m:ctrlPr>
                            </m:mPr>
                            <m:mr>
                              <m:e>
                                <m:r>
                                  <a:rPr lang="en-US" i="0">
                                    <a:latin typeface="Cambria Math" panose="02040503050406030204" pitchFamily="18" charset="0"/>
                                  </a:rPr>
                                  <m:t>1</m:t>
                                </m:r>
                              </m:e>
                              <m:e>
                                <m:r>
                                  <a:rPr lang="en-US" i="0">
                                    <a:latin typeface="Cambria Math" panose="02040503050406030204" pitchFamily="18" charset="0"/>
                                  </a:rPr>
                                  <m:t>1</m:t>
                                </m:r>
                              </m:e>
                              <m:e>
                                <m:r>
                                  <a:rPr lang="en-US" i="0">
                                    <a:latin typeface="Cambria Math" panose="02040503050406030204" pitchFamily="18" charset="0"/>
                                  </a:rPr>
                                  <m:t>1</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mr>
                            <m:mr>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1</m:t>
                                </m:r>
                              </m:e>
                              <m:e>
                                <m:r>
                                  <a:rPr lang="en-US" i="0">
                                    <a:latin typeface="Cambria Math" panose="02040503050406030204" pitchFamily="18" charset="0"/>
                                  </a:rPr>
                                  <m:t>1</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mr>
                            <m:mr>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1</m:t>
                                </m:r>
                              </m:e>
                              <m:e>
                                <m:r>
                                  <a:rPr lang="en-US" i="0">
                                    <a:latin typeface="Cambria Math" panose="02040503050406030204" pitchFamily="18" charset="0"/>
                                  </a:rPr>
                                  <m:t>1</m:t>
                                </m:r>
                              </m:e>
                              <m:e>
                                <m:r>
                                  <a:rPr lang="en-US" i="0">
                                    <a:latin typeface="Cambria Math" panose="02040503050406030204" pitchFamily="18" charset="0"/>
                                  </a:rPr>
                                  <m:t>1</m:t>
                                </m:r>
                              </m:e>
                            </m:mr>
                            <m:mr>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mr>
                            <m:mr>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mr>
                            <m:mr>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mr>
                            <m:mr>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mr>
                          </m:m>
                        </m:e>
                      </m:d>
                      <m:r>
                        <a:rPr lang="en-US" i="0">
                          <a:latin typeface="Cambria Math" panose="02040503050406030204" pitchFamily="18" charset="0"/>
                        </a:rPr>
                        <m:t> </m:t>
                      </m:r>
                    </m:oMath>
                  </m:oMathPara>
                </a14:m>
                <a:endParaRPr lang="en-US" dirty="0"/>
              </a:p>
            </p:txBody>
          </p:sp>
        </mc:Choice>
        <mc:Fallback>
          <p:sp>
            <p:nvSpPr>
              <p:cNvPr id="6" name="Rectangle 5"/>
              <p:cNvSpPr>
                <a:spLocks noRot="1" noChangeAspect="1" noMove="1" noResize="1" noEditPoints="1" noAdjustHandles="1" noChangeArrowheads="1" noChangeShapeType="1" noTextEdit="1"/>
              </p:cNvSpPr>
              <p:nvPr/>
            </p:nvSpPr>
            <p:spPr>
              <a:xfrm>
                <a:off x="506671" y="3771444"/>
                <a:ext cx="5166478" cy="1907510"/>
              </a:xfrm>
              <a:prstGeom prst="rect">
                <a:avLst/>
              </a:prstGeom>
              <a:blipFill rotWithShape="0">
                <a:blip r:embed="rId3"/>
                <a:stretch>
                  <a:fillRect/>
                </a:stretch>
              </a:blipFill>
            </p:spPr>
            <p:txBody>
              <a:bodyPr/>
              <a:lstStyle/>
              <a:p>
                <a:r>
                  <a:rPr lang="en-US">
                    <a:noFill/>
                  </a:rPr>
                  <a:t> </a:t>
                </a:r>
              </a:p>
            </p:txBody>
          </p:sp>
        </mc:Fallback>
      </mc:AlternateContent>
      <p:sp>
        <p:nvSpPr>
          <p:cNvPr id="15" name="Rectangle 14"/>
          <p:cNvSpPr/>
          <p:nvPr/>
        </p:nvSpPr>
        <p:spPr>
          <a:xfrm>
            <a:off x="8275379" y="3164932"/>
            <a:ext cx="2903161" cy="461665"/>
          </a:xfrm>
          <a:prstGeom prst="rect">
            <a:avLst/>
          </a:prstGeom>
          <a:noFill/>
        </p:spPr>
        <p:txBody>
          <a:bodyPr wrap="square" rtlCol="0">
            <a:spAutoFit/>
          </a:bodyPr>
          <a:lstStyle/>
          <a:p>
            <a:pPr>
              <a:spcAft>
                <a:spcPts val="600"/>
              </a:spcAft>
            </a:pPr>
            <a:r>
              <a:rPr lang="en-US" sz="2400" dirty="0" smtClean="0"/>
              <a:t>The </a:t>
            </a:r>
            <a:r>
              <a:rPr lang="en-US" sz="2400" b="1" i="1" dirty="0" err="1" smtClean="0"/>
              <a:t>RHS</a:t>
            </a:r>
            <a:r>
              <a:rPr lang="en-US" sz="2400" dirty="0" smtClean="0"/>
              <a:t> coefficients:</a:t>
            </a:r>
            <a:endParaRPr lang="en-US" sz="2400" dirty="0"/>
          </a:p>
        </p:txBody>
      </p:sp>
      <mc:AlternateContent xmlns:mc="http://schemas.openxmlformats.org/markup-compatibility/2006">
        <mc:Choice xmlns:a14="http://schemas.microsoft.com/office/drawing/2010/main" Requires="a14">
          <p:sp>
            <p:nvSpPr>
              <p:cNvPr id="16" name="Rectangle 15"/>
              <p:cNvSpPr/>
              <p:nvPr/>
            </p:nvSpPr>
            <p:spPr>
              <a:xfrm>
                <a:off x="8601447" y="3771444"/>
                <a:ext cx="1275606" cy="1913088"/>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r>
                        <a:rPr lang="en-US" i="0">
                          <a:latin typeface="Cambria Math" panose="02040503050406030204" pitchFamily="18" charset="0"/>
                        </a:rPr>
                        <m:t>=</m:t>
                      </m:r>
                      <m:d>
                        <m:dPr>
                          <m:ctrlPr>
                            <a:rPr lang="en-US" i="1">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r>
                                  <a:rPr lang="en-US" i="0">
                                    <a:latin typeface="Cambria Math" panose="02040503050406030204" pitchFamily="18" charset="0"/>
                                  </a:rPr>
                                  <m:t>5</m:t>
                                </m:r>
                              </m:e>
                            </m:mr>
                            <m:mr>
                              <m:e>
                                <m:r>
                                  <a:rPr lang="en-US" i="0">
                                    <a:latin typeface="Cambria Math" panose="02040503050406030204" pitchFamily="18" charset="0"/>
                                  </a:rPr>
                                  <m:t>10</m:t>
                                </m:r>
                              </m:e>
                            </m:mr>
                            <m:mr>
                              <m:e>
                                <m:r>
                                  <a:rPr lang="en-US" i="0">
                                    <a:latin typeface="Cambria Math" panose="02040503050406030204" pitchFamily="18" charset="0"/>
                                  </a:rPr>
                                  <m:t>15</m:t>
                                </m:r>
                              </m:e>
                            </m:mr>
                            <m:mr>
                              <m:e>
                                <m:r>
                                  <a:rPr lang="en-US" i="0">
                                    <a:latin typeface="Cambria Math" panose="02040503050406030204" pitchFamily="18" charset="0"/>
                                  </a:rPr>
                                  <m:t>12</m:t>
                                </m:r>
                              </m:e>
                            </m:mr>
                            <m:mr>
                              <m:e>
                                <m:r>
                                  <a:rPr lang="en-US" i="0">
                                    <a:latin typeface="Cambria Math" panose="02040503050406030204" pitchFamily="18" charset="0"/>
                                  </a:rPr>
                                  <m:t>8</m:t>
                                </m:r>
                              </m:e>
                            </m:mr>
                            <m:mr>
                              <m:e>
                                <m:r>
                                  <a:rPr lang="en-US" i="0">
                                    <a:latin typeface="Cambria Math" panose="02040503050406030204" pitchFamily="18" charset="0"/>
                                  </a:rPr>
                                  <m:t>4</m:t>
                                </m:r>
                              </m:e>
                            </m:mr>
                            <m:mr>
                              <m:e>
                                <m:r>
                                  <a:rPr lang="en-US" i="0">
                                    <a:latin typeface="Cambria Math" panose="02040503050406030204" pitchFamily="18" charset="0"/>
                                  </a:rPr>
                                  <m:t>6</m:t>
                                </m:r>
                              </m:e>
                            </m:mr>
                          </m:m>
                        </m:e>
                      </m:d>
                    </m:oMath>
                  </m:oMathPara>
                </a14:m>
                <a:endParaRPr lang="en-US" dirty="0"/>
              </a:p>
            </p:txBody>
          </p:sp>
        </mc:Choice>
        <mc:Fallback>
          <p:sp>
            <p:nvSpPr>
              <p:cNvPr id="16" name="Rectangle 15"/>
              <p:cNvSpPr>
                <a:spLocks noRot="1" noChangeAspect="1" noMove="1" noResize="1" noEditPoints="1" noAdjustHandles="1" noChangeArrowheads="1" noChangeShapeType="1" noTextEdit="1"/>
              </p:cNvSpPr>
              <p:nvPr/>
            </p:nvSpPr>
            <p:spPr>
              <a:xfrm>
                <a:off x="8601447" y="3771444"/>
                <a:ext cx="1275606" cy="1913088"/>
              </a:xfrm>
              <a:prstGeom prst="rect">
                <a:avLst/>
              </a:prstGeom>
              <a:blipFill rotWithShape="0">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295817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826" y="36482"/>
            <a:ext cx="11672944" cy="807459"/>
          </a:xfrm>
        </p:spPr>
        <p:txBody>
          <a:bodyPr/>
          <a:lstStyle/>
          <a:p>
            <a:r>
              <a:rPr lang="en-US" dirty="0"/>
              <a:t>Linear Programming </a:t>
            </a:r>
            <a:r>
              <a:rPr lang="en-US" dirty="0" smtClean="0"/>
              <a:t>Setup in R </a:t>
            </a:r>
            <a:r>
              <a:rPr lang="en-US" sz="3200" dirty="0" smtClean="0">
                <a:solidFill>
                  <a:srgbClr val="002060"/>
                </a:solidFill>
              </a:rPr>
              <a:t>[</a:t>
            </a:r>
            <a:r>
              <a:rPr lang="en-US" sz="3200" dirty="0" err="1" smtClean="0">
                <a:solidFill>
                  <a:srgbClr val="002060"/>
                </a:solidFill>
              </a:rPr>
              <a:t>3a</a:t>
            </a:r>
            <a:r>
              <a:rPr lang="en-US" sz="3200" dirty="0" smtClean="0">
                <a:solidFill>
                  <a:srgbClr val="002060"/>
                </a:solidFill>
              </a:rPr>
              <a:t>]</a:t>
            </a:r>
            <a:endParaRPr lang="en-US" sz="3200" dirty="0">
              <a:solidFill>
                <a:srgbClr val="002060"/>
              </a:solidFill>
            </a:endParaRPr>
          </a:p>
        </p:txBody>
      </p:sp>
      <p:sp>
        <p:nvSpPr>
          <p:cNvPr id="3" name="Rectangle 2"/>
          <p:cNvSpPr/>
          <p:nvPr/>
        </p:nvSpPr>
        <p:spPr>
          <a:xfrm>
            <a:off x="285750" y="843941"/>
            <a:ext cx="11452860" cy="461665"/>
          </a:xfrm>
          <a:prstGeom prst="rect">
            <a:avLst/>
          </a:prstGeom>
          <a:noFill/>
        </p:spPr>
        <p:txBody>
          <a:bodyPr wrap="square" rtlCol="0">
            <a:spAutoFit/>
          </a:bodyPr>
          <a:lstStyle/>
          <a:p>
            <a:pPr>
              <a:spcAft>
                <a:spcPts val="600"/>
              </a:spcAft>
            </a:pPr>
            <a:r>
              <a:rPr lang="en-US" sz="2400" dirty="0" smtClean="0"/>
              <a:t>R Code</a:t>
            </a:r>
            <a:endParaRPr lang="en-US" sz="2400" dirty="0"/>
          </a:p>
        </p:txBody>
      </p:sp>
      <p:sp>
        <p:nvSpPr>
          <p:cNvPr id="10" name="Rectangle 9"/>
          <p:cNvSpPr/>
          <p:nvPr/>
        </p:nvSpPr>
        <p:spPr>
          <a:xfrm>
            <a:off x="312868" y="1518311"/>
            <a:ext cx="11452860" cy="4401205"/>
          </a:xfrm>
          <a:prstGeom prst="rect">
            <a:avLst/>
          </a:prstGeom>
          <a:noFill/>
        </p:spPr>
        <p:txBody>
          <a:bodyPr wrap="square" rtlCol="0">
            <a:spAutoFit/>
          </a:bodyPr>
          <a:lstStyle/>
          <a:p>
            <a:r>
              <a:rPr lang="en-US" sz="2400" dirty="0">
                <a:solidFill>
                  <a:srgbClr val="009644"/>
                </a:solidFill>
                <a:latin typeface="Courier New" panose="02070309020205020404" pitchFamily="49" charset="0"/>
                <a:cs typeface="Courier New" panose="02070309020205020404" pitchFamily="49" charset="0"/>
              </a:rPr>
              <a:t># Install the library unless it is already set up.</a:t>
            </a:r>
          </a:p>
          <a:p>
            <a:r>
              <a:rPr lang="en-US" sz="2400" b="1" dirty="0" err="1">
                <a:solidFill>
                  <a:srgbClr val="C00000"/>
                </a:solidFill>
                <a:latin typeface="Courier New" panose="02070309020205020404" pitchFamily="49" charset="0"/>
                <a:cs typeface="Courier New" panose="02070309020205020404" pitchFamily="49" charset="0"/>
              </a:rPr>
              <a:t>install.packages</a:t>
            </a:r>
            <a:r>
              <a:rPr lang="en-US" sz="2400" b="1" dirty="0">
                <a:solidFill>
                  <a:srgbClr val="C00000"/>
                </a:solidFill>
                <a:latin typeface="Courier New" panose="02070309020205020404" pitchFamily="49" charset="0"/>
                <a:cs typeface="Courier New" panose="02070309020205020404" pitchFamily="49" charset="0"/>
              </a:rPr>
              <a:t>("</a:t>
            </a:r>
            <a:r>
              <a:rPr lang="en-US" sz="2400" b="1" dirty="0" err="1">
                <a:solidFill>
                  <a:srgbClr val="C00000"/>
                </a:solidFill>
                <a:latin typeface="Courier New" panose="02070309020205020404" pitchFamily="49" charset="0"/>
                <a:cs typeface="Courier New" panose="02070309020205020404" pitchFamily="49" charset="0"/>
              </a:rPr>
              <a:t>linprog</a:t>
            </a:r>
            <a:r>
              <a:rPr lang="en-US" sz="2400" b="1" dirty="0">
                <a:solidFill>
                  <a:srgbClr val="C00000"/>
                </a:solidFill>
                <a:latin typeface="Courier New" panose="02070309020205020404" pitchFamily="49" charset="0"/>
                <a:cs typeface="Courier New" panose="02070309020205020404" pitchFamily="49" charset="0"/>
              </a:rPr>
              <a:t>")</a:t>
            </a:r>
          </a:p>
          <a:p>
            <a:r>
              <a:rPr lang="en-US" sz="2400" dirty="0">
                <a:solidFill>
                  <a:srgbClr val="009644"/>
                </a:solidFill>
                <a:latin typeface="Courier New" panose="02070309020205020404" pitchFamily="49" charset="0"/>
                <a:cs typeface="Courier New" panose="02070309020205020404" pitchFamily="49" charset="0"/>
              </a:rPr>
              <a:t># Use the library.</a:t>
            </a:r>
          </a:p>
          <a:p>
            <a:r>
              <a:rPr lang="en-US" sz="2400" b="1" dirty="0">
                <a:solidFill>
                  <a:srgbClr val="C00000"/>
                </a:solidFill>
                <a:latin typeface="Courier New" panose="02070309020205020404" pitchFamily="49" charset="0"/>
                <a:cs typeface="Courier New" panose="02070309020205020404" pitchFamily="49" charset="0"/>
              </a:rPr>
              <a:t>library(</a:t>
            </a:r>
            <a:r>
              <a:rPr lang="en-US" sz="2400" b="1" dirty="0" err="1">
                <a:solidFill>
                  <a:srgbClr val="C00000"/>
                </a:solidFill>
                <a:latin typeface="Courier New" panose="02070309020205020404" pitchFamily="49" charset="0"/>
                <a:cs typeface="Courier New" panose="02070309020205020404" pitchFamily="49" charset="0"/>
              </a:rPr>
              <a:t>linprog</a:t>
            </a:r>
            <a:r>
              <a:rPr lang="en-US" sz="2400" b="1" dirty="0">
                <a:solidFill>
                  <a:srgbClr val="C00000"/>
                </a:solidFill>
                <a:latin typeface="Courier New" panose="02070309020205020404" pitchFamily="49" charset="0"/>
                <a:cs typeface="Courier New" panose="02070309020205020404" pitchFamily="49" charset="0"/>
              </a:rPr>
              <a:t>)</a:t>
            </a:r>
          </a:p>
          <a:p>
            <a:r>
              <a:rPr lang="en-US" sz="2000" dirty="0">
                <a:solidFill>
                  <a:srgbClr val="009644"/>
                </a:solidFill>
                <a:latin typeface="Courier New" panose="02070309020205020404" pitchFamily="49" charset="0"/>
                <a:cs typeface="Courier New" panose="02070309020205020404" pitchFamily="49" charset="0"/>
              </a:rPr>
              <a:t># Define the coefficients of the objective </a:t>
            </a:r>
            <a:r>
              <a:rPr lang="en-US" sz="2000" dirty="0" smtClean="0">
                <a:solidFill>
                  <a:srgbClr val="009644"/>
                </a:solidFill>
                <a:latin typeface="Courier New" panose="02070309020205020404" pitchFamily="49" charset="0"/>
                <a:cs typeface="Courier New" panose="02070309020205020404" pitchFamily="49" charset="0"/>
              </a:rPr>
              <a:t>function (vector </a:t>
            </a:r>
            <a:r>
              <a:rPr lang="en-US" sz="2000" dirty="0" err="1" smtClean="0">
                <a:solidFill>
                  <a:srgbClr val="009644"/>
                </a:solidFill>
                <a:latin typeface="Courier New" panose="02070309020205020404" pitchFamily="49" charset="0"/>
                <a:cs typeface="Courier New" panose="02070309020205020404" pitchFamily="49" charset="0"/>
              </a:rPr>
              <a:t>vc</a:t>
            </a:r>
            <a:r>
              <a:rPr lang="en-US" sz="2000" dirty="0" smtClean="0">
                <a:solidFill>
                  <a:srgbClr val="009644"/>
                </a:solidFill>
                <a:latin typeface="Courier New" panose="02070309020205020404" pitchFamily="49" charset="0"/>
                <a:cs typeface="Courier New" panose="02070309020205020404" pitchFamily="49" charset="0"/>
              </a:rPr>
              <a:t>).</a:t>
            </a:r>
            <a:endParaRPr lang="en-US" sz="2000" dirty="0">
              <a:solidFill>
                <a:srgbClr val="009644"/>
              </a:solidFill>
              <a:latin typeface="Courier New" panose="02070309020205020404" pitchFamily="49" charset="0"/>
              <a:cs typeface="Courier New" panose="02070309020205020404" pitchFamily="49" charset="0"/>
            </a:endParaRPr>
          </a:p>
          <a:p>
            <a:r>
              <a:rPr lang="en-US" sz="2400" b="1" dirty="0" err="1">
                <a:solidFill>
                  <a:srgbClr val="C00000"/>
                </a:solidFill>
                <a:latin typeface="Courier New" panose="02070309020205020404" pitchFamily="49" charset="0"/>
                <a:cs typeface="Courier New" panose="02070309020205020404" pitchFamily="49" charset="0"/>
              </a:rPr>
              <a:t>vc</a:t>
            </a:r>
            <a:r>
              <a:rPr lang="en-US" sz="2400" b="1" dirty="0">
                <a:solidFill>
                  <a:srgbClr val="C00000"/>
                </a:solidFill>
                <a:latin typeface="Courier New" panose="02070309020205020404" pitchFamily="49" charset="0"/>
                <a:cs typeface="Courier New" panose="02070309020205020404" pitchFamily="49" charset="0"/>
              </a:rPr>
              <a:t> = c(2, 3, 5, 6, 2, 1, 3, 5, 3, 8, 4, 6)</a:t>
            </a:r>
          </a:p>
          <a:p>
            <a:r>
              <a:rPr lang="en-US" sz="2400" b="1" dirty="0" err="1">
                <a:solidFill>
                  <a:srgbClr val="C00000"/>
                </a:solidFill>
                <a:latin typeface="Courier New" panose="02070309020205020404" pitchFamily="49" charset="0"/>
                <a:cs typeface="Courier New" panose="02070309020205020404" pitchFamily="49" charset="0"/>
              </a:rPr>
              <a:t>vc</a:t>
            </a:r>
            <a:endParaRPr lang="en-US" sz="2400" b="1" dirty="0">
              <a:solidFill>
                <a:srgbClr val="C00000"/>
              </a:solidFill>
              <a:latin typeface="Courier New" panose="02070309020205020404" pitchFamily="49" charset="0"/>
              <a:cs typeface="Courier New" panose="02070309020205020404" pitchFamily="49" charset="0"/>
            </a:endParaRPr>
          </a:p>
          <a:p>
            <a:r>
              <a:rPr lang="en-US" sz="2400" dirty="0">
                <a:solidFill>
                  <a:srgbClr val="0070C0"/>
                </a:solidFill>
                <a:latin typeface="Courier New" panose="02070309020205020404" pitchFamily="49" charset="0"/>
                <a:cs typeface="Courier New" panose="02070309020205020404" pitchFamily="49" charset="0"/>
              </a:rPr>
              <a:t>[1] 2 3 5 6 2 1 3 5 3 8 4 6</a:t>
            </a:r>
          </a:p>
          <a:p>
            <a:r>
              <a:rPr lang="en-US" sz="2000" dirty="0">
                <a:solidFill>
                  <a:srgbClr val="009644"/>
                </a:solidFill>
                <a:latin typeface="Courier New" panose="02070309020205020404" pitchFamily="49" charset="0"/>
                <a:cs typeface="Courier New" panose="02070309020205020404" pitchFamily="49" charset="0"/>
              </a:rPr>
              <a:t># The right-hand-side coefficients of the </a:t>
            </a:r>
            <a:r>
              <a:rPr lang="en-US" sz="2000" dirty="0" smtClean="0">
                <a:solidFill>
                  <a:srgbClr val="009644"/>
                </a:solidFill>
                <a:latin typeface="Courier New" panose="02070309020205020404" pitchFamily="49" charset="0"/>
                <a:cs typeface="Courier New" panose="02070309020205020404" pitchFamily="49" charset="0"/>
              </a:rPr>
              <a:t>constraints (vector </a:t>
            </a:r>
            <a:r>
              <a:rPr lang="en-US" sz="2000" dirty="0" err="1" smtClean="0">
                <a:solidFill>
                  <a:srgbClr val="009644"/>
                </a:solidFill>
                <a:latin typeface="Courier New" panose="02070309020205020404" pitchFamily="49" charset="0"/>
                <a:cs typeface="Courier New" panose="02070309020205020404" pitchFamily="49" charset="0"/>
              </a:rPr>
              <a:t>vb</a:t>
            </a:r>
            <a:r>
              <a:rPr lang="en-US" sz="2000" dirty="0" smtClean="0">
                <a:solidFill>
                  <a:srgbClr val="009644"/>
                </a:solidFill>
                <a:latin typeface="Courier New" panose="02070309020205020404" pitchFamily="49" charset="0"/>
                <a:cs typeface="Courier New" panose="02070309020205020404" pitchFamily="49" charset="0"/>
              </a:rPr>
              <a:t>).</a:t>
            </a:r>
            <a:endParaRPr lang="en-US" sz="2000" dirty="0">
              <a:solidFill>
                <a:srgbClr val="009644"/>
              </a:solidFill>
              <a:latin typeface="Courier New" panose="02070309020205020404" pitchFamily="49" charset="0"/>
              <a:cs typeface="Courier New" panose="02070309020205020404" pitchFamily="49" charset="0"/>
            </a:endParaRPr>
          </a:p>
          <a:p>
            <a:r>
              <a:rPr lang="en-US" sz="2400" b="1" dirty="0" err="1">
                <a:solidFill>
                  <a:srgbClr val="C00000"/>
                </a:solidFill>
                <a:latin typeface="Courier New" panose="02070309020205020404" pitchFamily="49" charset="0"/>
                <a:cs typeface="Courier New" panose="02070309020205020404" pitchFamily="49" charset="0"/>
              </a:rPr>
              <a:t>vb</a:t>
            </a:r>
            <a:r>
              <a:rPr lang="en-US" sz="2400" b="1" dirty="0">
                <a:solidFill>
                  <a:srgbClr val="C00000"/>
                </a:solidFill>
                <a:latin typeface="Courier New" panose="02070309020205020404" pitchFamily="49" charset="0"/>
                <a:cs typeface="Courier New" panose="02070309020205020404" pitchFamily="49" charset="0"/>
              </a:rPr>
              <a:t> = c(5, 10, 15, 12, 8, 4, 6)</a:t>
            </a:r>
          </a:p>
          <a:p>
            <a:r>
              <a:rPr lang="en-US" sz="2400" b="1" dirty="0" err="1">
                <a:solidFill>
                  <a:srgbClr val="C00000"/>
                </a:solidFill>
                <a:latin typeface="Courier New" panose="02070309020205020404" pitchFamily="49" charset="0"/>
                <a:cs typeface="Courier New" panose="02070309020205020404" pitchFamily="49" charset="0"/>
              </a:rPr>
              <a:t>vb</a:t>
            </a:r>
            <a:endParaRPr lang="en-US" sz="2400" b="1" dirty="0">
              <a:solidFill>
                <a:srgbClr val="C00000"/>
              </a:solidFill>
              <a:latin typeface="Courier New" panose="02070309020205020404" pitchFamily="49" charset="0"/>
              <a:cs typeface="Courier New" panose="02070309020205020404" pitchFamily="49" charset="0"/>
            </a:endParaRPr>
          </a:p>
          <a:p>
            <a:r>
              <a:rPr lang="en-US" sz="2400" dirty="0">
                <a:solidFill>
                  <a:srgbClr val="0070C0"/>
                </a:solidFill>
                <a:latin typeface="Courier New" panose="02070309020205020404" pitchFamily="49" charset="0"/>
                <a:cs typeface="Courier New" panose="02070309020205020404" pitchFamily="49" charset="0"/>
              </a:rPr>
              <a:t>[1]  5 10 15 12  8  4  6</a:t>
            </a:r>
          </a:p>
        </p:txBody>
      </p:sp>
    </p:spTree>
    <p:extLst>
      <p:ext uri="{BB962C8B-B14F-4D97-AF65-F5344CB8AC3E}">
        <p14:creationId xmlns:p14="http://schemas.microsoft.com/office/powerpoint/2010/main" val="1890359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826" y="36482"/>
            <a:ext cx="11672944" cy="807459"/>
          </a:xfrm>
        </p:spPr>
        <p:txBody>
          <a:bodyPr/>
          <a:lstStyle/>
          <a:p>
            <a:r>
              <a:rPr lang="en-US" dirty="0"/>
              <a:t>Linear Programming </a:t>
            </a:r>
            <a:r>
              <a:rPr lang="en-US" dirty="0" smtClean="0"/>
              <a:t>Setup in R </a:t>
            </a:r>
            <a:r>
              <a:rPr lang="en-US" sz="3200" dirty="0" smtClean="0">
                <a:solidFill>
                  <a:srgbClr val="002060"/>
                </a:solidFill>
              </a:rPr>
              <a:t>[</a:t>
            </a:r>
            <a:r>
              <a:rPr lang="en-US" sz="3200" dirty="0" err="1" smtClean="0">
                <a:solidFill>
                  <a:srgbClr val="002060"/>
                </a:solidFill>
              </a:rPr>
              <a:t>3b</a:t>
            </a:r>
            <a:r>
              <a:rPr lang="en-US" sz="3200" dirty="0" smtClean="0">
                <a:solidFill>
                  <a:srgbClr val="002060"/>
                </a:solidFill>
              </a:rPr>
              <a:t>]</a:t>
            </a:r>
            <a:endParaRPr lang="en-US" sz="3200" dirty="0">
              <a:solidFill>
                <a:srgbClr val="002060"/>
              </a:solidFill>
            </a:endParaRPr>
          </a:p>
        </p:txBody>
      </p:sp>
      <p:sp>
        <p:nvSpPr>
          <p:cNvPr id="3" name="Rectangle 2"/>
          <p:cNvSpPr/>
          <p:nvPr/>
        </p:nvSpPr>
        <p:spPr>
          <a:xfrm>
            <a:off x="285750" y="843941"/>
            <a:ext cx="11452860" cy="461665"/>
          </a:xfrm>
          <a:prstGeom prst="rect">
            <a:avLst/>
          </a:prstGeom>
          <a:noFill/>
        </p:spPr>
        <p:txBody>
          <a:bodyPr wrap="square" rtlCol="0">
            <a:spAutoFit/>
          </a:bodyPr>
          <a:lstStyle/>
          <a:p>
            <a:pPr>
              <a:spcAft>
                <a:spcPts val="600"/>
              </a:spcAft>
            </a:pPr>
            <a:r>
              <a:rPr lang="en-US" sz="2400" dirty="0" smtClean="0"/>
              <a:t>R Code</a:t>
            </a:r>
            <a:endParaRPr lang="en-US" sz="2400" dirty="0"/>
          </a:p>
        </p:txBody>
      </p:sp>
      <p:sp>
        <p:nvSpPr>
          <p:cNvPr id="10" name="Rectangle 9"/>
          <p:cNvSpPr/>
          <p:nvPr/>
        </p:nvSpPr>
        <p:spPr>
          <a:xfrm>
            <a:off x="312868" y="1305606"/>
            <a:ext cx="11452860" cy="5109091"/>
          </a:xfrm>
          <a:prstGeom prst="rect">
            <a:avLst/>
          </a:prstGeom>
          <a:noFill/>
        </p:spPr>
        <p:txBody>
          <a:bodyPr wrap="square" rtlCol="0">
            <a:spAutoFit/>
          </a:bodyPr>
          <a:lstStyle/>
          <a:p>
            <a:r>
              <a:rPr lang="en-US" sz="2000" dirty="0">
                <a:solidFill>
                  <a:srgbClr val="009644"/>
                </a:solidFill>
                <a:latin typeface="Courier New" panose="02070309020205020404" pitchFamily="49" charset="0"/>
                <a:cs typeface="Courier New" panose="02070309020205020404" pitchFamily="49" charset="0"/>
              </a:rPr>
              <a:t># Define the size of the original decision (or cost) matrix. </a:t>
            </a:r>
          </a:p>
          <a:p>
            <a:r>
              <a:rPr lang="en-US" sz="2000" dirty="0">
                <a:solidFill>
                  <a:srgbClr val="009644"/>
                </a:solidFill>
                <a:latin typeface="Courier New" panose="02070309020205020404" pitchFamily="49" charset="0"/>
                <a:cs typeface="Courier New" panose="02070309020205020404" pitchFamily="49" charset="0"/>
              </a:rPr>
              <a:t># m = the number of the suppliers and n = the number of receivers.</a:t>
            </a:r>
          </a:p>
          <a:p>
            <a:r>
              <a:rPr lang="en-US" sz="2400" b="1" dirty="0">
                <a:solidFill>
                  <a:srgbClr val="C00000"/>
                </a:solidFill>
                <a:latin typeface="Courier New" panose="02070309020205020404" pitchFamily="49" charset="0"/>
                <a:cs typeface="Courier New" panose="02070309020205020404" pitchFamily="49" charset="0"/>
              </a:rPr>
              <a:t>m = 3</a:t>
            </a:r>
          </a:p>
          <a:p>
            <a:r>
              <a:rPr lang="en-US" sz="2400" b="1" dirty="0">
                <a:solidFill>
                  <a:srgbClr val="C00000"/>
                </a:solidFill>
                <a:latin typeface="Courier New" panose="02070309020205020404" pitchFamily="49" charset="0"/>
                <a:cs typeface="Courier New" panose="02070309020205020404" pitchFamily="49" charset="0"/>
              </a:rPr>
              <a:t>n = 4</a:t>
            </a:r>
          </a:p>
          <a:p>
            <a:r>
              <a:rPr lang="en-US" sz="2000" dirty="0">
                <a:solidFill>
                  <a:srgbClr val="009644"/>
                </a:solidFill>
                <a:latin typeface="Courier New" panose="02070309020205020404" pitchFamily="49" charset="0"/>
                <a:cs typeface="Courier New" panose="02070309020205020404" pitchFamily="49" charset="0"/>
              </a:rPr>
              <a:t># Create a matrix of zeros, having m + n (here 7) rows and </a:t>
            </a:r>
          </a:p>
          <a:p>
            <a:r>
              <a:rPr lang="en-US" sz="2000" dirty="0">
                <a:solidFill>
                  <a:srgbClr val="009644"/>
                </a:solidFill>
                <a:latin typeface="Courier New" panose="02070309020205020404" pitchFamily="49" charset="0"/>
                <a:cs typeface="Courier New" panose="02070309020205020404" pitchFamily="49" charset="0"/>
              </a:rPr>
              <a:t># m * n (here 12) columns, as shown above in (4.14).</a:t>
            </a:r>
          </a:p>
          <a:p>
            <a:r>
              <a:rPr lang="en-US" sz="2400" b="1" dirty="0">
                <a:solidFill>
                  <a:srgbClr val="C00000"/>
                </a:solidFill>
                <a:latin typeface="Courier New" panose="02070309020205020404" pitchFamily="49" charset="0"/>
                <a:cs typeface="Courier New" panose="02070309020205020404" pitchFamily="49" charset="0"/>
              </a:rPr>
              <a:t>A = matrix(0, </a:t>
            </a:r>
            <a:r>
              <a:rPr lang="en-US" sz="2400" b="1" dirty="0" err="1">
                <a:solidFill>
                  <a:srgbClr val="C00000"/>
                </a:solidFill>
                <a:latin typeface="Courier New" panose="02070309020205020404" pitchFamily="49" charset="0"/>
                <a:cs typeface="Courier New" panose="02070309020205020404" pitchFamily="49" charset="0"/>
              </a:rPr>
              <a:t>nrow</a:t>
            </a:r>
            <a:r>
              <a:rPr lang="en-US" sz="2400" b="1" dirty="0">
                <a:solidFill>
                  <a:srgbClr val="C00000"/>
                </a:solidFill>
                <a:latin typeface="Courier New" panose="02070309020205020404" pitchFamily="49" charset="0"/>
                <a:cs typeface="Courier New" panose="02070309020205020404" pitchFamily="49" charset="0"/>
              </a:rPr>
              <a:t>=</a:t>
            </a:r>
            <a:r>
              <a:rPr lang="en-US" sz="2400" b="1" dirty="0" err="1">
                <a:solidFill>
                  <a:srgbClr val="C00000"/>
                </a:solidFill>
                <a:latin typeface="Courier New" panose="02070309020205020404" pitchFamily="49" charset="0"/>
                <a:cs typeface="Courier New" panose="02070309020205020404" pitchFamily="49" charset="0"/>
              </a:rPr>
              <a:t>m+n</a:t>
            </a:r>
            <a:r>
              <a:rPr lang="en-US" sz="2400" b="1" dirty="0">
                <a:solidFill>
                  <a:srgbClr val="C00000"/>
                </a:solidFill>
                <a:latin typeface="Courier New" panose="02070309020205020404" pitchFamily="49" charset="0"/>
                <a:cs typeface="Courier New" panose="02070309020205020404" pitchFamily="49" charset="0"/>
              </a:rPr>
              <a:t>, </a:t>
            </a:r>
            <a:r>
              <a:rPr lang="en-US" sz="2400" b="1" dirty="0" err="1">
                <a:solidFill>
                  <a:srgbClr val="C00000"/>
                </a:solidFill>
                <a:latin typeface="Courier New" panose="02070309020205020404" pitchFamily="49" charset="0"/>
                <a:cs typeface="Courier New" panose="02070309020205020404" pitchFamily="49" charset="0"/>
              </a:rPr>
              <a:t>ncol</a:t>
            </a:r>
            <a:r>
              <a:rPr lang="en-US" sz="2400" b="1" dirty="0">
                <a:solidFill>
                  <a:srgbClr val="C00000"/>
                </a:solidFill>
                <a:latin typeface="Courier New" panose="02070309020205020404" pitchFamily="49" charset="0"/>
                <a:cs typeface="Courier New" panose="02070309020205020404" pitchFamily="49" charset="0"/>
              </a:rPr>
              <a:t>=m*n)</a:t>
            </a:r>
          </a:p>
          <a:p>
            <a:r>
              <a:rPr lang="en-US" sz="2400" b="1" dirty="0" smtClean="0">
                <a:solidFill>
                  <a:srgbClr val="C00000"/>
                </a:solidFill>
                <a:latin typeface="Courier New" panose="02070309020205020404" pitchFamily="49" charset="0"/>
                <a:cs typeface="Courier New" panose="02070309020205020404" pitchFamily="49" charset="0"/>
              </a:rPr>
              <a:t>A</a:t>
            </a:r>
          </a:p>
          <a:p>
            <a:r>
              <a:rPr lang="en-US" sz="2400" dirty="0"/>
              <a:t> </a:t>
            </a:r>
            <a:r>
              <a:rPr lang="en-US" dirty="0">
                <a:solidFill>
                  <a:srgbClr val="0070C0"/>
                </a:solidFill>
                <a:latin typeface="Courier New" panose="02070309020205020404" pitchFamily="49" charset="0"/>
                <a:cs typeface="Courier New" panose="02070309020205020404" pitchFamily="49" charset="0"/>
              </a:rPr>
              <a:t>    [,1] [,2] [,3] [,4] [,5] [,6] [,7] [,8] [,9] [,10] [,11] [,12]</a:t>
            </a:r>
          </a:p>
          <a:p>
            <a:r>
              <a:rPr lang="en-US" dirty="0">
                <a:solidFill>
                  <a:srgbClr val="0070C0"/>
                </a:solidFill>
                <a:latin typeface="Courier New" panose="02070309020205020404" pitchFamily="49" charset="0"/>
                <a:cs typeface="Courier New" panose="02070309020205020404" pitchFamily="49" charset="0"/>
              </a:rPr>
              <a:t>[1,]    0    0    0    0    0    0    0    0    0     0     0     0</a:t>
            </a:r>
          </a:p>
          <a:p>
            <a:r>
              <a:rPr lang="en-US" dirty="0">
                <a:solidFill>
                  <a:srgbClr val="0070C0"/>
                </a:solidFill>
                <a:latin typeface="Courier New" panose="02070309020205020404" pitchFamily="49" charset="0"/>
                <a:cs typeface="Courier New" panose="02070309020205020404" pitchFamily="49" charset="0"/>
              </a:rPr>
              <a:t>[2,]    0    0    0    0    0    0    0    0    0     0     0     0</a:t>
            </a:r>
          </a:p>
          <a:p>
            <a:r>
              <a:rPr lang="en-US" dirty="0">
                <a:solidFill>
                  <a:srgbClr val="0070C0"/>
                </a:solidFill>
                <a:latin typeface="Courier New" panose="02070309020205020404" pitchFamily="49" charset="0"/>
                <a:cs typeface="Courier New" panose="02070309020205020404" pitchFamily="49" charset="0"/>
              </a:rPr>
              <a:t>[3,]    0    0    0    0    0    0    0    0    0     0     0     0</a:t>
            </a:r>
          </a:p>
          <a:p>
            <a:r>
              <a:rPr lang="en-US" dirty="0">
                <a:solidFill>
                  <a:srgbClr val="0070C0"/>
                </a:solidFill>
                <a:latin typeface="Courier New" panose="02070309020205020404" pitchFamily="49" charset="0"/>
                <a:cs typeface="Courier New" panose="02070309020205020404" pitchFamily="49" charset="0"/>
              </a:rPr>
              <a:t>[4,]    0    0    0    0    0    0    0    0    0     0     0     0</a:t>
            </a:r>
          </a:p>
          <a:p>
            <a:r>
              <a:rPr lang="en-US" dirty="0">
                <a:solidFill>
                  <a:srgbClr val="0070C0"/>
                </a:solidFill>
                <a:latin typeface="Courier New" panose="02070309020205020404" pitchFamily="49" charset="0"/>
                <a:cs typeface="Courier New" panose="02070309020205020404" pitchFamily="49" charset="0"/>
              </a:rPr>
              <a:t>[5,]    0    0    0    0    0    0    0    0    0     0     0     0</a:t>
            </a:r>
          </a:p>
          <a:p>
            <a:r>
              <a:rPr lang="en-US" dirty="0">
                <a:solidFill>
                  <a:srgbClr val="0070C0"/>
                </a:solidFill>
                <a:latin typeface="Courier New" panose="02070309020205020404" pitchFamily="49" charset="0"/>
                <a:cs typeface="Courier New" panose="02070309020205020404" pitchFamily="49" charset="0"/>
              </a:rPr>
              <a:t>[6,]    0    0    0    0    0    0    0    0    0     0     0     0</a:t>
            </a:r>
          </a:p>
          <a:p>
            <a:r>
              <a:rPr lang="en-US" dirty="0">
                <a:solidFill>
                  <a:srgbClr val="0070C0"/>
                </a:solidFill>
                <a:latin typeface="Courier New" panose="02070309020205020404" pitchFamily="49" charset="0"/>
                <a:cs typeface="Courier New" panose="02070309020205020404" pitchFamily="49" charset="0"/>
              </a:rPr>
              <a:t>[7,]    0    0    0    0    0    0    0    0    0     0     0     </a:t>
            </a:r>
            <a:r>
              <a:rPr lang="en-US" dirty="0" smtClean="0">
                <a:solidFill>
                  <a:srgbClr val="0070C0"/>
                </a:solidFill>
                <a:latin typeface="Courier New" panose="02070309020205020404" pitchFamily="49" charset="0"/>
                <a:cs typeface="Courier New" panose="02070309020205020404" pitchFamily="49" charset="0"/>
              </a:rPr>
              <a:t>0</a:t>
            </a:r>
            <a:endParaRPr lang="en-US" dirty="0">
              <a:solidFill>
                <a:srgbClr val="0070C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687986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826" y="36482"/>
            <a:ext cx="11672944" cy="807459"/>
          </a:xfrm>
        </p:spPr>
        <p:txBody>
          <a:bodyPr/>
          <a:lstStyle/>
          <a:p>
            <a:r>
              <a:rPr lang="en-US" dirty="0"/>
              <a:t>Linear Programming </a:t>
            </a:r>
            <a:r>
              <a:rPr lang="en-US" dirty="0" smtClean="0"/>
              <a:t>Setup in R </a:t>
            </a:r>
            <a:r>
              <a:rPr lang="en-US" sz="3200" dirty="0" smtClean="0">
                <a:solidFill>
                  <a:srgbClr val="002060"/>
                </a:solidFill>
              </a:rPr>
              <a:t>[</a:t>
            </a:r>
            <a:r>
              <a:rPr lang="en-US" sz="3200" dirty="0" err="1" smtClean="0">
                <a:solidFill>
                  <a:srgbClr val="002060"/>
                </a:solidFill>
              </a:rPr>
              <a:t>3c</a:t>
            </a:r>
            <a:r>
              <a:rPr lang="en-US" sz="3200" dirty="0" smtClean="0">
                <a:solidFill>
                  <a:srgbClr val="002060"/>
                </a:solidFill>
              </a:rPr>
              <a:t>]</a:t>
            </a:r>
            <a:endParaRPr lang="en-US" sz="3200" dirty="0">
              <a:solidFill>
                <a:srgbClr val="002060"/>
              </a:solidFill>
            </a:endParaRPr>
          </a:p>
        </p:txBody>
      </p:sp>
      <p:sp>
        <p:nvSpPr>
          <p:cNvPr id="3" name="Rectangle 2"/>
          <p:cNvSpPr/>
          <p:nvPr/>
        </p:nvSpPr>
        <p:spPr>
          <a:xfrm>
            <a:off x="285750" y="843941"/>
            <a:ext cx="2777490" cy="461665"/>
          </a:xfrm>
          <a:prstGeom prst="rect">
            <a:avLst/>
          </a:prstGeom>
          <a:noFill/>
        </p:spPr>
        <p:txBody>
          <a:bodyPr wrap="square" rtlCol="0">
            <a:spAutoFit/>
          </a:bodyPr>
          <a:lstStyle/>
          <a:p>
            <a:pPr>
              <a:spcAft>
                <a:spcPts val="600"/>
              </a:spcAft>
            </a:pPr>
            <a:r>
              <a:rPr lang="en-US" sz="2400" dirty="0" smtClean="0"/>
              <a:t>R Code</a:t>
            </a:r>
            <a:endParaRPr lang="en-US" sz="2400" dirty="0"/>
          </a:p>
        </p:txBody>
      </p:sp>
      <p:sp>
        <p:nvSpPr>
          <p:cNvPr id="10" name="Rectangle 9"/>
          <p:cNvSpPr/>
          <p:nvPr/>
        </p:nvSpPr>
        <p:spPr>
          <a:xfrm>
            <a:off x="312868" y="1305606"/>
            <a:ext cx="5264972" cy="4401205"/>
          </a:xfrm>
          <a:prstGeom prst="rect">
            <a:avLst/>
          </a:prstGeom>
          <a:noFill/>
        </p:spPr>
        <p:txBody>
          <a:bodyPr wrap="square" rtlCol="0">
            <a:spAutoFit/>
          </a:bodyPr>
          <a:lstStyle/>
          <a:p>
            <a:r>
              <a:rPr lang="en-US" sz="2000" dirty="0">
                <a:solidFill>
                  <a:srgbClr val="009644"/>
                </a:solidFill>
                <a:latin typeface="Courier New" panose="02070309020205020404" pitchFamily="49" charset="0"/>
                <a:cs typeface="Courier New" panose="02070309020205020404" pitchFamily="49" charset="0"/>
              </a:rPr>
              <a:t># Produce the first </a:t>
            </a:r>
            <a:r>
              <a:rPr lang="en-US" sz="2000" b="1" dirty="0">
                <a:solidFill>
                  <a:srgbClr val="009644"/>
                </a:solidFill>
                <a:latin typeface="Courier New" panose="02070309020205020404" pitchFamily="49" charset="0"/>
                <a:cs typeface="Courier New" panose="02070309020205020404" pitchFamily="49" charset="0"/>
              </a:rPr>
              <a:t>m</a:t>
            </a:r>
            <a:r>
              <a:rPr lang="en-US" sz="2000" dirty="0">
                <a:solidFill>
                  <a:srgbClr val="009644"/>
                </a:solidFill>
                <a:latin typeface="Courier New" panose="02070309020205020404" pitchFamily="49" charset="0"/>
                <a:cs typeface="Courier New" panose="02070309020205020404" pitchFamily="49" charset="0"/>
              </a:rPr>
              <a:t> rows</a:t>
            </a:r>
            <a:r>
              <a:rPr lang="en-US" sz="2000" dirty="0" smtClean="0">
                <a:solidFill>
                  <a:srgbClr val="009644"/>
                </a:solidFill>
                <a:latin typeface="Courier New" panose="02070309020205020404" pitchFamily="49" charset="0"/>
                <a:cs typeface="Courier New" panose="02070309020205020404" pitchFamily="49" charset="0"/>
              </a:rPr>
              <a:t>.</a:t>
            </a:r>
          </a:p>
          <a:p>
            <a:r>
              <a:rPr lang="en-US" sz="2400" b="1" dirty="0">
                <a:solidFill>
                  <a:srgbClr val="C00000"/>
                </a:solidFill>
                <a:latin typeface="Courier New" panose="02070309020205020404" pitchFamily="49" charset="0"/>
                <a:cs typeface="Courier New" panose="02070309020205020404" pitchFamily="49" charset="0"/>
              </a:rPr>
              <a:t>for (</a:t>
            </a:r>
            <a:r>
              <a:rPr lang="en-US" sz="2400" b="1" dirty="0" err="1">
                <a:solidFill>
                  <a:srgbClr val="C00000"/>
                </a:solidFill>
                <a:latin typeface="Courier New" panose="02070309020205020404" pitchFamily="49" charset="0"/>
                <a:cs typeface="Courier New" panose="02070309020205020404" pitchFamily="49" charset="0"/>
              </a:rPr>
              <a:t>i</a:t>
            </a:r>
            <a:r>
              <a:rPr lang="en-US" sz="2400" b="1" dirty="0">
                <a:solidFill>
                  <a:srgbClr val="C00000"/>
                </a:solidFill>
                <a:latin typeface="Courier New" panose="02070309020205020404" pitchFamily="49" charset="0"/>
                <a:cs typeface="Courier New" panose="02070309020205020404" pitchFamily="49" charset="0"/>
              </a:rPr>
              <a:t> in </a:t>
            </a:r>
            <a:r>
              <a:rPr lang="en-US" sz="2400" b="1" dirty="0" err="1">
                <a:solidFill>
                  <a:srgbClr val="C00000"/>
                </a:solidFill>
                <a:latin typeface="Courier New" panose="02070309020205020404" pitchFamily="49" charset="0"/>
                <a:cs typeface="Courier New" panose="02070309020205020404" pitchFamily="49" charset="0"/>
              </a:rPr>
              <a:t>1:m</a:t>
            </a:r>
            <a:r>
              <a:rPr lang="en-US" sz="2400" b="1" dirty="0">
                <a:solidFill>
                  <a:srgbClr val="C00000"/>
                </a:solidFill>
                <a:latin typeface="Courier New" panose="02070309020205020404" pitchFamily="49" charset="0"/>
                <a:cs typeface="Courier New" panose="02070309020205020404" pitchFamily="49" charset="0"/>
              </a:rPr>
              <a:t>) {</a:t>
            </a:r>
          </a:p>
          <a:p>
            <a:r>
              <a:rPr lang="en-US" sz="2400" b="1" dirty="0">
                <a:solidFill>
                  <a:srgbClr val="C00000"/>
                </a:solidFill>
                <a:latin typeface="Courier New" panose="02070309020205020404" pitchFamily="49" charset="0"/>
                <a:cs typeface="Courier New" panose="02070309020205020404" pitchFamily="49" charset="0"/>
              </a:rPr>
              <a:t>  for (j in </a:t>
            </a:r>
            <a:r>
              <a:rPr lang="en-US" sz="2400" b="1" dirty="0" err="1">
                <a:solidFill>
                  <a:srgbClr val="C00000"/>
                </a:solidFill>
                <a:latin typeface="Courier New" panose="02070309020205020404" pitchFamily="49" charset="0"/>
                <a:cs typeface="Courier New" panose="02070309020205020404" pitchFamily="49" charset="0"/>
              </a:rPr>
              <a:t>1:n</a:t>
            </a:r>
            <a:r>
              <a:rPr lang="en-US" sz="2400" b="1" dirty="0">
                <a:solidFill>
                  <a:srgbClr val="C00000"/>
                </a:solidFill>
                <a:latin typeface="Courier New" panose="02070309020205020404" pitchFamily="49" charset="0"/>
                <a:cs typeface="Courier New" panose="02070309020205020404" pitchFamily="49" charset="0"/>
              </a:rPr>
              <a:t>) {</a:t>
            </a:r>
          </a:p>
          <a:p>
            <a:r>
              <a:rPr lang="en-US" sz="2400" b="1" dirty="0">
                <a:solidFill>
                  <a:srgbClr val="C00000"/>
                </a:solidFill>
                <a:latin typeface="Courier New" panose="02070309020205020404" pitchFamily="49" charset="0"/>
                <a:cs typeface="Courier New" panose="02070309020205020404" pitchFamily="49" charset="0"/>
              </a:rPr>
              <a:t>    A[</a:t>
            </a:r>
            <a:r>
              <a:rPr lang="en-US" sz="2400" b="1" dirty="0" err="1">
                <a:solidFill>
                  <a:srgbClr val="C00000"/>
                </a:solidFill>
                <a:latin typeface="Courier New" panose="02070309020205020404" pitchFamily="49" charset="0"/>
                <a:cs typeface="Courier New" panose="02070309020205020404" pitchFamily="49" charset="0"/>
              </a:rPr>
              <a:t>i,j+n</a:t>
            </a:r>
            <a:r>
              <a:rPr lang="en-US" sz="2400" b="1" dirty="0">
                <a:solidFill>
                  <a:srgbClr val="C00000"/>
                </a:solidFill>
                <a:latin typeface="Courier New" panose="02070309020205020404" pitchFamily="49" charset="0"/>
                <a:cs typeface="Courier New" panose="02070309020205020404" pitchFamily="49" charset="0"/>
              </a:rPr>
              <a:t>*(</a:t>
            </a:r>
            <a:r>
              <a:rPr lang="en-US" sz="2400" b="1" dirty="0" err="1">
                <a:solidFill>
                  <a:srgbClr val="C00000"/>
                </a:solidFill>
                <a:latin typeface="Courier New" panose="02070309020205020404" pitchFamily="49" charset="0"/>
                <a:cs typeface="Courier New" panose="02070309020205020404" pitchFamily="49" charset="0"/>
              </a:rPr>
              <a:t>i</a:t>
            </a:r>
            <a:r>
              <a:rPr lang="en-US" sz="2400" b="1" dirty="0">
                <a:solidFill>
                  <a:srgbClr val="C00000"/>
                </a:solidFill>
                <a:latin typeface="Courier New" panose="02070309020205020404" pitchFamily="49" charset="0"/>
                <a:cs typeface="Courier New" panose="02070309020205020404" pitchFamily="49" charset="0"/>
              </a:rPr>
              <a:t>-1)] = 1</a:t>
            </a:r>
          </a:p>
          <a:p>
            <a:r>
              <a:rPr lang="en-US" sz="2400" b="1" dirty="0">
                <a:solidFill>
                  <a:srgbClr val="C00000"/>
                </a:solidFill>
                <a:latin typeface="Courier New" panose="02070309020205020404" pitchFamily="49" charset="0"/>
                <a:cs typeface="Courier New" panose="02070309020205020404" pitchFamily="49" charset="0"/>
              </a:rPr>
              <a:t>  }</a:t>
            </a:r>
          </a:p>
          <a:p>
            <a:r>
              <a:rPr lang="en-US" sz="2400" b="1" dirty="0">
                <a:solidFill>
                  <a:srgbClr val="C00000"/>
                </a:solidFill>
                <a:latin typeface="Courier New" panose="02070309020205020404" pitchFamily="49" charset="0"/>
                <a:cs typeface="Courier New" panose="02070309020205020404" pitchFamily="49" charset="0"/>
              </a:rPr>
              <a:t>}</a:t>
            </a:r>
          </a:p>
          <a:p>
            <a:r>
              <a:rPr lang="en-US" sz="2000" dirty="0">
                <a:solidFill>
                  <a:srgbClr val="009644"/>
                </a:solidFill>
                <a:latin typeface="Courier New" panose="02070309020205020404" pitchFamily="49" charset="0"/>
                <a:cs typeface="Courier New" panose="02070309020205020404" pitchFamily="49" charset="0"/>
              </a:rPr>
              <a:t># Produce the next n rows.</a:t>
            </a:r>
            <a:endParaRPr lang="en-US" sz="2000" dirty="0">
              <a:solidFill>
                <a:srgbClr val="009644"/>
              </a:solidFill>
              <a:latin typeface="Courier New" panose="02070309020205020404" pitchFamily="49" charset="0"/>
              <a:cs typeface="Courier New" panose="02070309020205020404" pitchFamily="49" charset="0"/>
            </a:endParaRPr>
          </a:p>
          <a:p>
            <a:r>
              <a:rPr lang="en-US" sz="2400" b="1" dirty="0">
                <a:solidFill>
                  <a:srgbClr val="C00000"/>
                </a:solidFill>
                <a:latin typeface="Courier New" panose="02070309020205020404" pitchFamily="49" charset="0"/>
                <a:cs typeface="Courier New" panose="02070309020205020404" pitchFamily="49" charset="0"/>
              </a:rPr>
              <a:t>for (j in </a:t>
            </a:r>
            <a:r>
              <a:rPr lang="en-US" sz="2400" b="1" dirty="0" err="1">
                <a:solidFill>
                  <a:srgbClr val="C00000"/>
                </a:solidFill>
                <a:latin typeface="Courier New" panose="02070309020205020404" pitchFamily="49" charset="0"/>
                <a:cs typeface="Courier New" panose="02070309020205020404" pitchFamily="49" charset="0"/>
              </a:rPr>
              <a:t>1:n</a:t>
            </a:r>
            <a:r>
              <a:rPr lang="en-US" sz="2400" b="1" dirty="0">
                <a:solidFill>
                  <a:srgbClr val="C00000"/>
                </a:solidFill>
                <a:latin typeface="Courier New" panose="02070309020205020404" pitchFamily="49" charset="0"/>
                <a:cs typeface="Courier New" panose="02070309020205020404" pitchFamily="49" charset="0"/>
              </a:rPr>
              <a:t>) {</a:t>
            </a:r>
          </a:p>
          <a:p>
            <a:r>
              <a:rPr lang="en-US" sz="2400" b="1" dirty="0">
                <a:solidFill>
                  <a:srgbClr val="C00000"/>
                </a:solidFill>
                <a:latin typeface="Courier New" panose="02070309020205020404" pitchFamily="49" charset="0"/>
                <a:cs typeface="Courier New" panose="02070309020205020404" pitchFamily="49" charset="0"/>
              </a:rPr>
              <a:t>  for (</a:t>
            </a:r>
            <a:r>
              <a:rPr lang="en-US" sz="2400" b="1" dirty="0" err="1">
                <a:solidFill>
                  <a:srgbClr val="C00000"/>
                </a:solidFill>
                <a:latin typeface="Courier New" panose="02070309020205020404" pitchFamily="49" charset="0"/>
                <a:cs typeface="Courier New" panose="02070309020205020404" pitchFamily="49" charset="0"/>
              </a:rPr>
              <a:t>i</a:t>
            </a:r>
            <a:r>
              <a:rPr lang="en-US" sz="2400" b="1" dirty="0">
                <a:solidFill>
                  <a:srgbClr val="C00000"/>
                </a:solidFill>
                <a:latin typeface="Courier New" panose="02070309020205020404" pitchFamily="49" charset="0"/>
                <a:cs typeface="Courier New" panose="02070309020205020404" pitchFamily="49" charset="0"/>
              </a:rPr>
              <a:t> in </a:t>
            </a:r>
            <a:r>
              <a:rPr lang="en-US" sz="2400" b="1" dirty="0" err="1">
                <a:solidFill>
                  <a:srgbClr val="C00000"/>
                </a:solidFill>
                <a:latin typeface="Courier New" panose="02070309020205020404" pitchFamily="49" charset="0"/>
                <a:cs typeface="Courier New" panose="02070309020205020404" pitchFamily="49" charset="0"/>
              </a:rPr>
              <a:t>1:m</a:t>
            </a:r>
            <a:r>
              <a:rPr lang="en-US" sz="2400" b="1" dirty="0">
                <a:solidFill>
                  <a:srgbClr val="C00000"/>
                </a:solidFill>
                <a:latin typeface="Courier New" panose="02070309020205020404" pitchFamily="49" charset="0"/>
                <a:cs typeface="Courier New" panose="02070309020205020404" pitchFamily="49" charset="0"/>
              </a:rPr>
              <a:t>) {</a:t>
            </a:r>
          </a:p>
          <a:p>
            <a:r>
              <a:rPr lang="en-US" sz="2400" b="1" dirty="0">
                <a:solidFill>
                  <a:srgbClr val="C00000"/>
                </a:solidFill>
                <a:latin typeface="Courier New" panose="02070309020205020404" pitchFamily="49" charset="0"/>
                <a:cs typeface="Courier New" panose="02070309020205020404" pitchFamily="49" charset="0"/>
              </a:rPr>
              <a:t>    A[</a:t>
            </a:r>
            <a:r>
              <a:rPr lang="en-US" sz="2400" b="1" dirty="0" err="1">
                <a:solidFill>
                  <a:srgbClr val="C00000"/>
                </a:solidFill>
                <a:latin typeface="Courier New" panose="02070309020205020404" pitchFamily="49" charset="0"/>
                <a:cs typeface="Courier New" panose="02070309020205020404" pitchFamily="49" charset="0"/>
              </a:rPr>
              <a:t>m+j,j+n</a:t>
            </a:r>
            <a:r>
              <a:rPr lang="en-US" sz="2400" b="1" dirty="0">
                <a:solidFill>
                  <a:srgbClr val="C00000"/>
                </a:solidFill>
                <a:latin typeface="Courier New" panose="02070309020205020404" pitchFamily="49" charset="0"/>
                <a:cs typeface="Courier New" panose="02070309020205020404" pitchFamily="49" charset="0"/>
              </a:rPr>
              <a:t>*(</a:t>
            </a:r>
            <a:r>
              <a:rPr lang="en-US" sz="2400" b="1" dirty="0" err="1">
                <a:solidFill>
                  <a:srgbClr val="C00000"/>
                </a:solidFill>
                <a:latin typeface="Courier New" panose="02070309020205020404" pitchFamily="49" charset="0"/>
                <a:cs typeface="Courier New" panose="02070309020205020404" pitchFamily="49" charset="0"/>
              </a:rPr>
              <a:t>i</a:t>
            </a:r>
            <a:r>
              <a:rPr lang="en-US" sz="2400" b="1" dirty="0">
                <a:solidFill>
                  <a:srgbClr val="C00000"/>
                </a:solidFill>
                <a:latin typeface="Courier New" panose="02070309020205020404" pitchFamily="49" charset="0"/>
                <a:cs typeface="Courier New" panose="02070309020205020404" pitchFamily="49" charset="0"/>
              </a:rPr>
              <a:t>-1)] = 1</a:t>
            </a:r>
          </a:p>
          <a:p>
            <a:r>
              <a:rPr lang="en-US" sz="2400" b="1" dirty="0">
                <a:solidFill>
                  <a:srgbClr val="C00000"/>
                </a:solidFill>
                <a:latin typeface="Courier New" panose="02070309020205020404" pitchFamily="49" charset="0"/>
                <a:cs typeface="Courier New" panose="02070309020205020404" pitchFamily="49" charset="0"/>
              </a:rPr>
              <a:t>  }</a:t>
            </a:r>
          </a:p>
          <a:p>
            <a:r>
              <a:rPr lang="en-US" sz="2400" b="1" dirty="0">
                <a:solidFill>
                  <a:srgbClr val="C00000"/>
                </a:solidFill>
                <a:latin typeface="Courier New" panose="02070309020205020404" pitchFamily="49" charset="0"/>
                <a:cs typeface="Courier New" panose="02070309020205020404" pitchFamily="49" charset="0"/>
              </a:rPr>
              <a:t>}</a:t>
            </a:r>
            <a:endParaRPr lang="en-US" sz="2400" b="1" dirty="0">
              <a:solidFill>
                <a:srgbClr val="C00000"/>
              </a:solidFill>
              <a:latin typeface="Courier New" panose="02070309020205020404" pitchFamily="49" charset="0"/>
              <a:cs typeface="Courier New" panose="02070309020205020404" pitchFamily="49" charset="0"/>
            </a:endParaRPr>
          </a:p>
        </p:txBody>
      </p:sp>
      <p:sp>
        <p:nvSpPr>
          <p:cNvPr id="5" name="Rectangle 4"/>
          <p:cNvSpPr/>
          <p:nvPr/>
        </p:nvSpPr>
        <p:spPr>
          <a:xfrm>
            <a:off x="5604958" y="1082013"/>
            <a:ext cx="6453692" cy="2492990"/>
          </a:xfrm>
          <a:prstGeom prst="rect">
            <a:avLst/>
          </a:prstGeom>
          <a:noFill/>
        </p:spPr>
        <p:txBody>
          <a:bodyPr wrap="square" rtlCol="0">
            <a:spAutoFit/>
          </a:bodyPr>
          <a:lstStyle/>
          <a:p>
            <a:r>
              <a:rPr lang="en-US" sz="2800" dirty="0">
                <a:solidFill>
                  <a:srgbClr val="009644"/>
                </a:solidFill>
                <a:latin typeface="Courier New" panose="02070309020205020404" pitchFamily="49" charset="0"/>
                <a:cs typeface="Courier New" panose="02070309020205020404" pitchFamily="49" charset="0"/>
              </a:rPr>
              <a:t># Show the matrix.</a:t>
            </a:r>
          </a:p>
          <a:p>
            <a:r>
              <a:rPr lang="en-US" sz="3200" b="1" dirty="0" smtClean="0">
                <a:solidFill>
                  <a:srgbClr val="C00000"/>
                </a:solidFill>
                <a:latin typeface="Courier New" panose="02070309020205020404" pitchFamily="49" charset="0"/>
                <a:cs typeface="Courier New" panose="02070309020205020404" pitchFamily="49" charset="0"/>
              </a:rPr>
              <a:t>A</a:t>
            </a:r>
          </a:p>
          <a:p>
            <a:r>
              <a:rPr lang="en-US" sz="1200" dirty="0">
                <a:solidFill>
                  <a:srgbClr val="0070C0"/>
                </a:solidFill>
                <a:latin typeface="Courier New" panose="02070309020205020404" pitchFamily="49" charset="0"/>
                <a:cs typeface="Courier New" panose="02070309020205020404" pitchFamily="49" charset="0"/>
              </a:rPr>
              <a:t>     [,1] [,2] [,3] [,4] [,5] [,6] [,7] [,8] [,9] [,10] [,11] [,12]</a:t>
            </a:r>
          </a:p>
          <a:p>
            <a:r>
              <a:rPr lang="en-US" sz="1200" dirty="0">
                <a:solidFill>
                  <a:srgbClr val="0070C0"/>
                </a:solidFill>
                <a:latin typeface="Courier New" panose="02070309020205020404" pitchFamily="49" charset="0"/>
                <a:cs typeface="Courier New" panose="02070309020205020404" pitchFamily="49" charset="0"/>
              </a:rPr>
              <a:t>[1,]    1    1    1    1    0    0    0    0    0     0     0     0</a:t>
            </a:r>
          </a:p>
          <a:p>
            <a:r>
              <a:rPr lang="en-US" sz="1200" dirty="0">
                <a:solidFill>
                  <a:srgbClr val="0070C0"/>
                </a:solidFill>
                <a:latin typeface="Courier New" panose="02070309020205020404" pitchFamily="49" charset="0"/>
                <a:cs typeface="Courier New" panose="02070309020205020404" pitchFamily="49" charset="0"/>
              </a:rPr>
              <a:t>[2,]    0    0    0    0    1    1    1    1    0     0     0     0</a:t>
            </a:r>
          </a:p>
          <a:p>
            <a:r>
              <a:rPr lang="en-US" sz="1200" dirty="0">
                <a:solidFill>
                  <a:srgbClr val="0070C0"/>
                </a:solidFill>
                <a:latin typeface="Courier New" panose="02070309020205020404" pitchFamily="49" charset="0"/>
                <a:cs typeface="Courier New" panose="02070309020205020404" pitchFamily="49" charset="0"/>
              </a:rPr>
              <a:t>[3,]    0    0    0    0    0    0    0    0    1     1     1     1</a:t>
            </a:r>
          </a:p>
          <a:p>
            <a:r>
              <a:rPr lang="en-US" sz="1200" dirty="0">
                <a:solidFill>
                  <a:srgbClr val="0070C0"/>
                </a:solidFill>
                <a:latin typeface="Courier New" panose="02070309020205020404" pitchFamily="49" charset="0"/>
                <a:cs typeface="Courier New" panose="02070309020205020404" pitchFamily="49" charset="0"/>
              </a:rPr>
              <a:t>[4,]    1    0    0    0    1    0    0    0    1     0     0     0</a:t>
            </a:r>
          </a:p>
          <a:p>
            <a:r>
              <a:rPr lang="en-US" sz="1200" dirty="0">
                <a:solidFill>
                  <a:srgbClr val="0070C0"/>
                </a:solidFill>
                <a:latin typeface="Courier New" panose="02070309020205020404" pitchFamily="49" charset="0"/>
                <a:cs typeface="Courier New" panose="02070309020205020404" pitchFamily="49" charset="0"/>
              </a:rPr>
              <a:t>[5,]    0    1    0    0    0    1    0    0    0     1     0     0</a:t>
            </a:r>
          </a:p>
          <a:p>
            <a:r>
              <a:rPr lang="en-US" sz="1200" dirty="0">
                <a:solidFill>
                  <a:srgbClr val="0070C0"/>
                </a:solidFill>
                <a:latin typeface="Courier New" panose="02070309020205020404" pitchFamily="49" charset="0"/>
                <a:cs typeface="Courier New" panose="02070309020205020404" pitchFamily="49" charset="0"/>
              </a:rPr>
              <a:t>[6,]    0    0    1    0    0    0    1    0    0     0     1     0</a:t>
            </a:r>
          </a:p>
          <a:p>
            <a:r>
              <a:rPr lang="en-US" sz="1200" dirty="0">
                <a:solidFill>
                  <a:srgbClr val="0070C0"/>
                </a:solidFill>
                <a:latin typeface="Courier New" panose="02070309020205020404" pitchFamily="49" charset="0"/>
                <a:cs typeface="Courier New" panose="02070309020205020404" pitchFamily="49" charset="0"/>
              </a:rPr>
              <a:t>[7,]    0    0    0    1    0    0    0    1    0     0     0     </a:t>
            </a:r>
            <a:r>
              <a:rPr lang="en-US" sz="1200" dirty="0" smtClean="0">
                <a:solidFill>
                  <a:srgbClr val="0070C0"/>
                </a:solidFill>
                <a:latin typeface="Courier New" panose="02070309020205020404" pitchFamily="49" charset="0"/>
                <a:cs typeface="Courier New" panose="02070309020205020404" pitchFamily="49" charset="0"/>
              </a:rPr>
              <a:t>1</a:t>
            </a:r>
            <a:endParaRPr lang="en-US" sz="3600" dirty="0">
              <a:solidFill>
                <a:srgbClr val="0070C0"/>
              </a:solidFill>
              <a:latin typeface="Courier New" panose="02070309020205020404" pitchFamily="49" charset="0"/>
              <a:cs typeface="Courier New" panose="02070309020205020404" pitchFamily="49" charset="0"/>
            </a:endParaRPr>
          </a:p>
        </p:txBody>
      </p:sp>
      <mc:AlternateContent xmlns:mc="http://schemas.openxmlformats.org/markup-compatibility/2006">
        <mc:Choice xmlns:a14="http://schemas.microsoft.com/office/drawing/2010/main" Requires="a14">
          <p:sp>
            <p:nvSpPr>
              <p:cNvPr id="6" name="Rectangle 5"/>
              <p:cNvSpPr/>
              <p:nvPr/>
            </p:nvSpPr>
            <p:spPr>
              <a:xfrm>
                <a:off x="5730181" y="4502964"/>
                <a:ext cx="5166478" cy="1907510"/>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𝐴</m:t>
                      </m:r>
                      <m:r>
                        <a:rPr lang="en-US" i="0">
                          <a:latin typeface="Cambria Math" panose="02040503050406030204" pitchFamily="18" charset="0"/>
                        </a:rPr>
                        <m:t>=</m:t>
                      </m:r>
                      <m:d>
                        <m:dPr>
                          <m:ctrlPr>
                            <a:rPr lang="en-US" i="1">
                              <a:latin typeface="Cambria Math" panose="02040503050406030204" pitchFamily="18" charset="0"/>
                            </a:rPr>
                          </m:ctrlPr>
                        </m:dPr>
                        <m:e>
                          <m:m>
                            <m:mPr>
                              <m:mcs>
                                <m:mc>
                                  <m:mcPr>
                                    <m:count m:val="12"/>
                                    <m:mcJc m:val="center"/>
                                  </m:mcPr>
                                </m:mc>
                              </m:mcs>
                              <m:ctrlPr>
                                <a:rPr lang="en-US" i="1">
                                  <a:latin typeface="Cambria Math" panose="02040503050406030204" pitchFamily="18" charset="0"/>
                                </a:rPr>
                              </m:ctrlPr>
                            </m:mPr>
                            <m:mr>
                              <m:e>
                                <m:r>
                                  <a:rPr lang="en-US" i="0">
                                    <a:latin typeface="Cambria Math" panose="02040503050406030204" pitchFamily="18" charset="0"/>
                                  </a:rPr>
                                  <m:t>1</m:t>
                                </m:r>
                              </m:e>
                              <m:e>
                                <m:r>
                                  <a:rPr lang="en-US" i="0">
                                    <a:latin typeface="Cambria Math" panose="02040503050406030204" pitchFamily="18" charset="0"/>
                                  </a:rPr>
                                  <m:t>1</m:t>
                                </m:r>
                              </m:e>
                              <m:e>
                                <m:r>
                                  <a:rPr lang="en-US" i="0">
                                    <a:latin typeface="Cambria Math" panose="02040503050406030204" pitchFamily="18" charset="0"/>
                                  </a:rPr>
                                  <m:t>1</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mr>
                            <m:mr>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1</m:t>
                                </m:r>
                              </m:e>
                              <m:e>
                                <m:r>
                                  <a:rPr lang="en-US" i="0">
                                    <a:latin typeface="Cambria Math" panose="02040503050406030204" pitchFamily="18" charset="0"/>
                                  </a:rPr>
                                  <m:t>1</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mr>
                            <m:mr>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1</m:t>
                                </m:r>
                              </m:e>
                              <m:e>
                                <m:r>
                                  <a:rPr lang="en-US" i="0">
                                    <a:latin typeface="Cambria Math" panose="02040503050406030204" pitchFamily="18" charset="0"/>
                                  </a:rPr>
                                  <m:t>1</m:t>
                                </m:r>
                              </m:e>
                              <m:e>
                                <m:r>
                                  <a:rPr lang="en-US" i="0">
                                    <a:latin typeface="Cambria Math" panose="02040503050406030204" pitchFamily="18" charset="0"/>
                                  </a:rPr>
                                  <m:t>1</m:t>
                                </m:r>
                              </m:e>
                            </m:mr>
                            <m:mr>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mr>
                            <m:mr>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mr>
                            <m:mr>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mr>
                            <m:mr>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0</m:t>
                                </m:r>
                              </m:e>
                              <m:e>
                                <m:r>
                                  <a:rPr lang="en-US" i="0">
                                    <a:latin typeface="Cambria Math" panose="02040503050406030204" pitchFamily="18" charset="0"/>
                                  </a:rPr>
                                  <m:t>1</m:t>
                                </m:r>
                              </m:e>
                            </m:mr>
                          </m:m>
                        </m:e>
                      </m:d>
                      <m:r>
                        <a:rPr lang="en-US" i="0">
                          <a:latin typeface="Cambria Math" panose="02040503050406030204" pitchFamily="18" charset="0"/>
                        </a:rPr>
                        <m:t> </m:t>
                      </m:r>
                    </m:oMath>
                  </m:oMathPara>
                </a14:m>
                <a:endParaRPr lang="en-US" dirty="0"/>
              </a:p>
            </p:txBody>
          </p:sp>
        </mc:Choice>
        <mc:Fallback>
          <p:sp>
            <p:nvSpPr>
              <p:cNvPr id="6" name="Rectangle 5"/>
              <p:cNvSpPr>
                <a:spLocks noRot="1" noChangeAspect="1" noMove="1" noResize="1" noEditPoints="1" noAdjustHandles="1" noChangeArrowheads="1" noChangeShapeType="1" noTextEdit="1"/>
              </p:cNvSpPr>
              <p:nvPr/>
            </p:nvSpPr>
            <p:spPr>
              <a:xfrm>
                <a:off x="5730181" y="4502964"/>
                <a:ext cx="5166478" cy="1907510"/>
              </a:xfrm>
              <a:prstGeom prst="rect">
                <a:avLst/>
              </a:prstGeom>
              <a:blipFill rotWithShape="0">
                <a:blip r:embed="rId2"/>
                <a:stretch>
                  <a:fillRect/>
                </a:stretch>
              </a:blipFill>
            </p:spPr>
            <p:txBody>
              <a:bodyPr/>
              <a:lstStyle/>
              <a:p>
                <a:r>
                  <a:rPr lang="en-US">
                    <a:noFill/>
                  </a:rPr>
                  <a:t> </a:t>
                </a:r>
              </a:p>
            </p:txBody>
          </p:sp>
        </mc:Fallback>
      </mc:AlternateContent>
      <p:sp>
        <p:nvSpPr>
          <p:cNvPr id="7" name="Rectangle 6"/>
          <p:cNvSpPr/>
          <p:nvPr/>
        </p:nvSpPr>
        <p:spPr>
          <a:xfrm>
            <a:off x="5730180" y="3808151"/>
            <a:ext cx="6054149" cy="461665"/>
          </a:xfrm>
          <a:prstGeom prst="rect">
            <a:avLst/>
          </a:prstGeom>
          <a:noFill/>
        </p:spPr>
        <p:txBody>
          <a:bodyPr wrap="square" rtlCol="0">
            <a:spAutoFit/>
          </a:bodyPr>
          <a:lstStyle/>
          <a:p>
            <a:pPr>
              <a:spcAft>
                <a:spcPts val="600"/>
              </a:spcAft>
            </a:pPr>
            <a:r>
              <a:rPr lang="en-US" sz="2400" dirty="0" smtClean="0"/>
              <a:t>This is what we need!</a:t>
            </a:r>
            <a:endParaRPr lang="en-US" sz="2400" dirty="0"/>
          </a:p>
        </p:txBody>
      </p:sp>
    </p:spTree>
    <p:extLst>
      <p:ext uri="{BB962C8B-B14F-4D97-AF65-F5344CB8AC3E}">
        <p14:creationId xmlns:p14="http://schemas.microsoft.com/office/powerpoint/2010/main" val="2688647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826" y="36482"/>
            <a:ext cx="11672944" cy="807459"/>
          </a:xfrm>
        </p:spPr>
        <p:txBody>
          <a:bodyPr/>
          <a:lstStyle/>
          <a:p>
            <a:r>
              <a:rPr lang="en-US" dirty="0"/>
              <a:t>Linear Programming </a:t>
            </a:r>
            <a:r>
              <a:rPr lang="en-US" dirty="0" smtClean="0"/>
              <a:t>Setup and Solution in R </a:t>
            </a:r>
            <a:r>
              <a:rPr lang="en-US" sz="3200" dirty="0" smtClean="0">
                <a:solidFill>
                  <a:srgbClr val="002060"/>
                </a:solidFill>
              </a:rPr>
              <a:t>[</a:t>
            </a:r>
            <a:r>
              <a:rPr lang="en-US" sz="3200" dirty="0" err="1" smtClean="0">
                <a:solidFill>
                  <a:srgbClr val="002060"/>
                </a:solidFill>
              </a:rPr>
              <a:t>4a</a:t>
            </a:r>
            <a:r>
              <a:rPr lang="en-US" sz="3200" dirty="0" smtClean="0">
                <a:solidFill>
                  <a:srgbClr val="002060"/>
                </a:solidFill>
              </a:rPr>
              <a:t>]</a:t>
            </a:r>
            <a:endParaRPr lang="en-US" sz="3200" dirty="0">
              <a:solidFill>
                <a:srgbClr val="002060"/>
              </a:solidFill>
            </a:endParaRPr>
          </a:p>
        </p:txBody>
      </p:sp>
      <p:sp>
        <p:nvSpPr>
          <p:cNvPr id="3" name="Rectangle 2"/>
          <p:cNvSpPr/>
          <p:nvPr/>
        </p:nvSpPr>
        <p:spPr>
          <a:xfrm>
            <a:off x="312868" y="741071"/>
            <a:ext cx="2777490" cy="461665"/>
          </a:xfrm>
          <a:prstGeom prst="rect">
            <a:avLst/>
          </a:prstGeom>
          <a:noFill/>
        </p:spPr>
        <p:txBody>
          <a:bodyPr wrap="square" rtlCol="0">
            <a:spAutoFit/>
          </a:bodyPr>
          <a:lstStyle/>
          <a:p>
            <a:pPr>
              <a:spcAft>
                <a:spcPts val="600"/>
              </a:spcAft>
            </a:pPr>
            <a:r>
              <a:rPr lang="en-US" sz="2400" dirty="0" smtClean="0"/>
              <a:t>R Code</a:t>
            </a:r>
            <a:endParaRPr lang="en-US" sz="2400" dirty="0"/>
          </a:p>
        </p:txBody>
      </p:sp>
      <p:sp>
        <p:nvSpPr>
          <p:cNvPr id="10" name="Rectangle 9"/>
          <p:cNvSpPr/>
          <p:nvPr/>
        </p:nvSpPr>
        <p:spPr>
          <a:xfrm>
            <a:off x="507178" y="1122726"/>
            <a:ext cx="11562902" cy="5632311"/>
          </a:xfrm>
          <a:prstGeom prst="rect">
            <a:avLst/>
          </a:prstGeom>
          <a:noFill/>
        </p:spPr>
        <p:txBody>
          <a:bodyPr wrap="square" rtlCol="0">
            <a:spAutoFit/>
          </a:bodyPr>
          <a:lstStyle/>
          <a:p>
            <a:r>
              <a:rPr lang="en-US" dirty="0">
                <a:solidFill>
                  <a:srgbClr val="009644"/>
                </a:solidFill>
                <a:latin typeface="Courier New" panose="02070309020205020404" pitchFamily="49" charset="0"/>
                <a:cs typeface="Courier New" panose="02070309020205020404" pitchFamily="49" charset="0"/>
              </a:rPr>
              <a:t># Since all our constrains represent equalities (=), we can generate</a:t>
            </a:r>
          </a:p>
          <a:p>
            <a:r>
              <a:rPr lang="en-US" dirty="0">
                <a:solidFill>
                  <a:srgbClr val="009644"/>
                </a:solidFill>
                <a:latin typeface="Courier New" panose="02070309020205020404" pitchFamily="49" charset="0"/>
                <a:cs typeface="Courier New" panose="02070309020205020404" pitchFamily="49" charset="0"/>
              </a:rPr>
              <a:t># a vector of m + n equal signs, using function </a:t>
            </a:r>
            <a:r>
              <a:rPr lang="en-US" i="1" dirty="0">
                <a:solidFill>
                  <a:srgbClr val="009644"/>
                </a:solidFill>
                <a:latin typeface="Courier New" panose="02070309020205020404" pitchFamily="49" charset="0"/>
                <a:cs typeface="Courier New" panose="02070309020205020404" pitchFamily="49" charset="0"/>
              </a:rPr>
              <a:t>rep</a:t>
            </a:r>
            <a:r>
              <a:rPr lang="en-US" dirty="0">
                <a:solidFill>
                  <a:srgbClr val="009644"/>
                </a:solidFill>
                <a:latin typeface="Courier New" panose="02070309020205020404" pitchFamily="49" charset="0"/>
                <a:cs typeface="Courier New" panose="02070309020205020404" pitchFamily="49" charset="0"/>
              </a:rPr>
              <a:t>.</a:t>
            </a:r>
          </a:p>
          <a:p>
            <a:r>
              <a:rPr lang="en-US" sz="2000" b="1" dirty="0" err="1">
                <a:solidFill>
                  <a:srgbClr val="C00000"/>
                </a:solidFill>
                <a:latin typeface="Courier New" panose="02070309020205020404" pitchFamily="49" charset="0"/>
                <a:cs typeface="Courier New" panose="02070309020205020404" pitchFamily="49" charset="0"/>
              </a:rPr>
              <a:t>const_dir</a:t>
            </a:r>
            <a:r>
              <a:rPr lang="en-US" sz="2000" b="1" dirty="0">
                <a:solidFill>
                  <a:srgbClr val="C00000"/>
                </a:solidFill>
                <a:latin typeface="Courier New" panose="02070309020205020404" pitchFamily="49" charset="0"/>
                <a:cs typeface="Courier New" panose="02070309020205020404" pitchFamily="49" charset="0"/>
              </a:rPr>
              <a:t> = rep("=",</a:t>
            </a:r>
            <a:r>
              <a:rPr lang="en-US" sz="2000" b="1" dirty="0" err="1">
                <a:solidFill>
                  <a:srgbClr val="C00000"/>
                </a:solidFill>
                <a:latin typeface="Courier New" panose="02070309020205020404" pitchFamily="49" charset="0"/>
                <a:cs typeface="Courier New" panose="02070309020205020404" pitchFamily="49" charset="0"/>
              </a:rPr>
              <a:t>n+m</a:t>
            </a:r>
            <a:r>
              <a:rPr lang="en-US" sz="2000" b="1" dirty="0">
                <a:solidFill>
                  <a:srgbClr val="C00000"/>
                </a:solidFill>
                <a:latin typeface="Courier New" panose="02070309020205020404" pitchFamily="49" charset="0"/>
                <a:cs typeface="Courier New" panose="02070309020205020404" pitchFamily="49" charset="0"/>
              </a:rPr>
              <a:t>)</a:t>
            </a:r>
          </a:p>
          <a:p>
            <a:r>
              <a:rPr lang="en-US" sz="2000" b="1" dirty="0" err="1">
                <a:solidFill>
                  <a:srgbClr val="C00000"/>
                </a:solidFill>
                <a:latin typeface="Courier New" panose="02070309020205020404" pitchFamily="49" charset="0"/>
                <a:cs typeface="Courier New" panose="02070309020205020404" pitchFamily="49" charset="0"/>
              </a:rPr>
              <a:t>const_dir</a:t>
            </a:r>
            <a:endParaRPr lang="en-US" sz="2000" b="1" dirty="0">
              <a:solidFill>
                <a:srgbClr val="C00000"/>
              </a:solidFill>
              <a:latin typeface="Courier New" panose="02070309020205020404" pitchFamily="49" charset="0"/>
              <a:cs typeface="Courier New" panose="02070309020205020404" pitchFamily="49" charset="0"/>
            </a:endParaRPr>
          </a:p>
          <a:p>
            <a:r>
              <a:rPr lang="en-US" dirty="0">
                <a:solidFill>
                  <a:srgbClr val="0070C0"/>
                </a:solidFill>
                <a:latin typeface="Courier New" panose="02070309020205020404" pitchFamily="49" charset="0"/>
                <a:cs typeface="Courier New" panose="02070309020205020404" pitchFamily="49" charset="0"/>
              </a:rPr>
              <a:t>[1] "=" "=" "=" "=" "=" "=" "="</a:t>
            </a:r>
          </a:p>
          <a:p>
            <a:r>
              <a:rPr lang="en-US" dirty="0">
                <a:solidFill>
                  <a:srgbClr val="009644"/>
                </a:solidFill>
                <a:latin typeface="Courier New" panose="02070309020205020404" pitchFamily="49" charset="0"/>
                <a:cs typeface="Courier New" panose="02070309020205020404" pitchFamily="49" charset="0"/>
              </a:rPr>
              <a:t># We have all the necessary ingredients for the </a:t>
            </a:r>
            <a:r>
              <a:rPr lang="en-US" dirty="0" err="1">
                <a:solidFill>
                  <a:srgbClr val="009644"/>
                </a:solidFill>
                <a:latin typeface="Courier New" panose="02070309020205020404" pitchFamily="49" charset="0"/>
                <a:cs typeface="Courier New" panose="02070309020205020404" pitchFamily="49" charset="0"/>
              </a:rPr>
              <a:t>solveLP</a:t>
            </a:r>
            <a:r>
              <a:rPr lang="en-US" dirty="0">
                <a:solidFill>
                  <a:srgbClr val="009644"/>
                </a:solidFill>
                <a:latin typeface="Courier New" panose="02070309020205020404" pitchFamily="49" charset="0"/>
                <a:cs typeface="Courier New" panose="02070309020205020404" pitchFamily="49" charset="0"/>
              </a:rPr>
              <a:t>() function.</a:t>
            </a:r>
          </a:p>
          <a:p>
            <a:r>
              <a:rPr lang="en-US" sz="2000" b="1" dirty="0">
                <a:solidFill>
                  <a:srgbClr val="C00000"/>
                </a:solidFill>
                <a:latin typeface="Courier New" panose="02070309020205020404" pitchFamily="49" charset="0"/>
                <a:cs typeface="Courier New" panose="02070309020205020404" pitchFamily="49" charset="0"/>
              </a:rPr>
              <a:t>opt </a:t>
            </a:r>
            <a:r>
              <a:rPr lang="en-US" sz="2000" b="1" dirty="0">
                <a:solidFill>
                  <a:srgbClr val="C00000"/>
                </a:solidFill>
                <a:latin typeface="Courier New" panose="02070309020205020404" pitchFamily="49" charset="0"/>
                <a:cs typeface="Courier New" panose="02070309020205020404" pitchFamily="49" charset="0"/>
              </a:rPr>
              <a:t>= </a:t>
            </a:r>
            <a:r>
              <a:rPr lang="en-US" sz="2000" b="1" dirty="0" err="1">
                <a:solidFill>
                  <a:srgbClr val="C00000"/>
                </a:solidFill>
                <a:latin typeface="Courier New" panose="02070309020205020404" pitchFamily="49" charset="0"/>
                <a:cs typeface="Courier New" panose="02070309020205020404" pitchFamily="49" charset="0"/>
              </a:rPr>
              <a:t>solveLP</a:t>
            </a:r>
            <a:r>
              <a:rPr lang="en-US" sz="2000" b="1" dirty="0">
                <a:solidFill>
                  <a:srgbClr val="C00000"/>
                </a:solidFill>
                <a:latin typeface="Courier New" panose="02070309020205020404" pitchFamily="49" charset="0"/>
                <a:cs typeface="Courier New" panose="02070309020205020404" pitchFamily="49" charset="0"/>
              </a:rPr>
              <a:t>(</a:t>
            </a:r>
            <a:r>
              <a:rPr lang="en-US" sz="2000" b="1" dirty="0" err="1">
                <a:solidFill>
                  <a:srgbClr val="C00000"/>
                </a:solidFill>
                <a:latin typeface="Courier New" panose="02070309020205020404" pitchFamily="49" charset="0"/>
                <a:cs typeface="Courier New" panose="02070309020205020404" pitchFamily="49" charset="0"/>
              </a:rPr>
              <a:t>cvec</a:t>
            </a:r>
            <a:r>
              <a:rPr lang="en-US" sz="2000" b="1" dirty="0">
                <a:solidFill>
                  <a:srgbClr val="C00000"/>
                </a:solidFill>
                <a:latin typeface="Courier New" panose="02070309020205020404" pitchFamily="49" charset="0"/>
                <a:cs typeface="Courier New" panose="02070309020205020404" pitchFamily="49" charset="0"/>
              </a:rPr>
              <a:t> = </a:t>
            </a:r>
            <a:r>
              <a:rPr lang="en-US" sz="2000" b="1" dirty="0" err="1">
                <a:solidFill>
                  <a:srgbClr val="C00000"/>
                </a:solidFill>
                <a:latin typeface="Courier New" panose="02070309020205020404" pitchFamily="49" charset="0"/>
                <a:cs typeface="Courier New" panose="02070309020205020404" pitchFamily="49" charset="0"/>
              </a:rPr>
              <a:t>vc</a:t>
            </a:r>
            <a:r>
              <a:rPr lang="en-US" sz="2000" b="1" dirty="0">
                <a:solidFill>
                  <a:srgbClr val="C00000"/>
                </a:solidFill>
                <a:latin typeface="Courier New" panose="02070309020205020404" pitchFamily="49" charset="0"/>
                <a:cs typeface="Courier New" panose="02070309020205020404" pitchFamily="49" charset="0"/>
              </a:rPr>
              <a:t>, </a:t>
            </a:r>
            <a:r>
              <a:rPr lang="en-US" sz="2000" b="1" dirty="0" err="1">
                <a:solidFill>
                  <a:srgbClr val="C00000"/>
                </a:solidFill>
                <a:latin typeface="Courier New" panose="02070309020205020404" pitchFamily="49" charset="0"/>
                <a:cs typeface="Courier New" panose="02070309020205020404" pitchFamily="49" charset="0"/>
              </a:rPr>
              <a:t>bvec</a:t>
            </a:r>
            <a:r>
              <a:rPr lang="en-US" sz="2000" b="1" dirty="0">
                <a:solidFill>
                  <a:srgbClr val="C00000"/>
                </a:solidFill>
                <a:latin typeface="Courier New" panose="02070309020205020404" pitchFamily="49" charset="0"/>
                <a:cs typeface="Courier New" panose="02070309020205020404" pitchFamily="49" charset="0"/>
              </a:rPr>
              <a:t> = </a:t>
            </a:r>
            <a:r>
              <a:rPr lang="en-US" sz="2000" b="1" dirty="0" err="1">
                <a:solidFill>
                  <a:srgbClr val="C00000"/>
                </a:solidFill>
                <a:latin typeface="Courier New" panose="02070309020205020404" pitchFamily="49" charset="0"/>
                <a:cs typeface="Courier New" panose="02070309020205020404" pitchFamily="49" charset="0"/>
              </a:rPr>
              <a:t>vb</a:t>
            </a:r>
            <a:r>
              <a:rPr lang="en-US" sz="2000" b="1" dirty="0">
                <a:solidFill>
                  <a:srgbClr val="C00000"/>
                </a:solidFill>
                <a:latin typeface="Courier New" panose="02070309020205020404" pitchFamily="49" charset="0"/>
                <a:cs typeface="Courier New" panose="02070309020205020404" pitchFamily="49" charset="0"/>
              </a:rPr>
              <a:t>, </a:t>
            </a:r>
            <a:r>
              <a:rPr lang="en-US" sz="2000" b="1" dirty="0" err="1">
                <a:solidFill>
                  <a:srgbClr val="C00000"/>
                </a:solidFill>
                <a:latin typeface="Courier New" panose="02070309020205020404" pitchFamily="49" charset="0"/>
                <a:cs typeface="Courier New" panose="02070309020205020404" pitchFamily="49" charset="0"/>
              </a:rPr>
              <a:t>Amat</a:t>
            </a:r>
            <a:r>
              <a:rPr lang="en-US" sz="2000" b="1" dirty="0">
                <a:solidFill>
                  <a:srgbClr val="C00000"/>
                </a:solidFill>
                <a:latin typeface="Courier New" panose="02070309020205020404" pitchFamily="49" charset="0"/>
                <a:cs typeface="Courier New" panose="02070309020205020404" pitchFamily="49" charset="0"/>
              </a:rPr>
              <a:t> = A, maximum=FALSE, </a:t>
            </a:r>
            <a:r>
              <a:rPr lang="en-US" sz="2000" b="1" dirty="0" err="1">
                <a:solidFill>
                  <a:srgbClr val="C00000"/>
                </a:solidFill>
                <a:latin typeface="Courier New" panose="02070309020205020404" pitchFamily="49" charset="0"/>
                <a:cs typeface="Courier New" panose="02070309020205020404" pitchFamily="49" charset="0"/>
              </a:rPr>
              <a:t>const.dir</a:t>
            </a:r>
            <a:r>
              <a:rPr lang="en-US" sz="2000" b="1" dirty="0">
                <a:solidFill>
                  <a:srgbClr val="C00000"/>
                </a:solidFill>
                <a:latin typeface="Courier New" panose="02070309020205020404" pitchFamily="49" charset="0"/>
                <a:cs typeface="Courier New" panose="02070309020205020404" pitchFamily="49" charset="0"/>
              </a:rPr>
              <a:t>= </a:t>
            </a:r>
            <a:r>
              <a:rPr lang="en-US" sz="2000" b="1" dirty="0" err="1">
                <a:solidFill>
                  <a:srgbClr val="C00000"/>
                </a:solidFill>
                <a:latin typeface="Courier New" panose="02070309020205020404" pitchFamily="49" charset="0"/>
                <a:cs typeface="Courier New" panose="02070309020205020404" pitchFamily="49" charset="0"/>
              </a:rPr>
              <a:t>const_dir</a:t>
            </a:r>
            <a:r>
              <a:rPr lang="en-US" sz="2000" b="1" dirty="0">
                <a:solidFill>
                  <a:srgbClr val="C00000"/>
                </a:solidFill>
                <a:latin typeface="Courier New" panose="02070309020205020404" pitchFamily="49" charset="0"/>
                <a:cs typeface="Courier New" panose="02070309020205020404" pitchFamily="49" charset="0"/>
              </a:rPr>
              <a:t>, </a:t>
            </a:r>
            <a:r>
              <a:rPr lang="en-US" sz="2000" b="1" dirty="0" err="1">
                <a:solidFill>
                  <a:srgbClr val="C00000"/>
                </a:solidFill>
                <a:latin typeface="Courier New" panose="02070309020205020404" pitchFamily="49" charset="0"/>
                <a:cs typeface="Courier New" panose="02070309020205020404" pitchFamily="49" charset="0"/>
              </a:rPr>
              <a:t>lpSolve</a:t>
            </a:r>
            <a:r>
              <a:rPr lang="en-US" sz="2000" b="1" dirty="0">
                <a:solidFill>
                  <a:srgbClr val="C00000"/>
                </a:solidFill>
                <a:latin typeface="Courier New" panose="02070309020205020404" pitchFamily="49" charset="0"/>
                <a:cs typeface="Courier New" panose="02070309020205020404" pitchFamily="49" charset="0"/>
              </a:rPr>
              <a:t>=TRUE) </a:t>
            </a:r>
          </a:p>
          <a:p>
            <a:r>
              <a:rPr lang="en-US" dirty="0">
                <a:solidFill>
                  <a:srgbClr val="009644"/>
                </a:solidFill>
                <a:latin typeface="Courier New" panose="02070309020205020404" pitchFamily="49" charset="0"/>
                <a:cs typeface="Courier New" panose="02070309020205020404" pitchFamily="49" charset="0"/>
              </a:rPr>
              <a:t># Find out if the function has succeeded. </a:t>
            </a:r>
          </a:p>
          <a:p>
            <a:r>
              <a:rPr lang="en-US" sz="2000" b="1" dirty="0" err="1">
                <a:solidFill>
                  <a:srgbClr val="C00000"/>
                </a:solidFill>
                <a:latin typeface="Courier New" panose="02070309020205020404" pitchFamily="49" charset="0"/>
                <a:cs typeface="Courier New" panose="02070309020205020404" pitchFamily="49" charset="0"/>
              </a:rPr>
              <a:t>opt$lpSolve</a:t>
            </a:r>
            <a:endParaRPr lang="en-US" sz="2000" b="1" dirty="0">
              <a:solidFill>
                <a:srgbClr val="C00000"/>
              </a:solidFill>
              <a:latin typeface="Courier New" panose="02070309020205020404" pitchFamily="49" charset="0"/>
              <a:cs typeface="Courier New" panose="02070309020205020404" pitchFamily="49" charset="0"/>
            </a:endParaRPr>
          </a:p>
          <a:p>
            <a:r>
              <a:rPr lang="en-US" dirty="0">
                <a:solidFill>
                  <a:srgbClr val="0070C0"/>
                </a:solidFill>
                <a:latin typeface="Courier New" panose="02070309020205020404" pitchFamily="49" charset="0"/>
                <a:cs typeface="Courier New" panose="02070309020205020404" pitchFamily="49" charset="0"/>
              </a:rPr>
              <a:t>[1] TRUE</a:t>
            </a:r>
          </a:p>
          <a:p>
            <a:r>
              <a:rPr lang="en-US" dirty="0">
                <a:solidFill>
                  <a:srgbClr val="009644"/>
                </a:solidFill>
                <a:latin typeface="Courier New" panose="02070309020205020404" pitchFamily="49" charset="0"/>
                <a:cs typeface="Courier New" panose="02070309020205020404" pitchFamily="49" charset="0"/>
              </a:rPr>
              <a:t># Show the solution (shipments).</a:t>
            </a:r>
            <a:r>
              <a:rPr lang="en-US" sz="2000" dirty="0">
                <a:latin typeface="Courier New" panose="02070309020205020404" pitchFamily="49" charset="0"/>
                <a:cs typeface="Courier New" panose="02070309020205020404" pitchFamily="49" charset="0"/>
              </a:rPr>
              <a:t> </a:t>
            </a:r>
          </a:p>
          <a:p>
            <a:r>
              <a:rPr lang="en-US" sz="2000" b="1" dirty="0" err="1">
                <a:solidFill>
                  <a:srgbClr val="C00000"/>
                </a:solidFill>
                <a:latin typeface="Courier New" panose="02070309020205020404" pitchFamily="49" charset="0"/>
                <a:cs typeface="Courier New" panose="02070309020205020404" pitchFamily="49" charset="0"/>
              </a:rPr>
              <a:t>opt$solution</a:t>
            </a:r>
            <a:endParaRPr lang="en-US" sz="2000" b="1" dirty="0">
              <a:solidFill>
                <a:srgbClr val="C00000"/>
              </a:solidFill>
              <a:latin typeface="Courier New" panose="02070309020205020404" pitchFamily="49" charset="0"/>
              <a:cs typeface="Courier New" panose="02070309020205020404" pitchFamily="49" charset="0"/>
            </a:endParaRPr>
          </a:p>
          <a:p>
            <a:r>
              <a:rPr lang="en-US" dirty="0">
                <a:solidFill>
                  <a:srgbClr val="0070C0"/>
                </a:solidFill>
                <a:latin typeface="Courier New" panose="02070309020205020404" pitchFamily="49" charset="0"/>
                <a:cs typeface="Courier New" panose="02070309020205020404" pitchFamily="49" charset="0"/>
              </a:rPr>
              <a:t> 1  2  3  4  5  6  7  8  9 10 11 12 </a:t>
            </a:r>
          </a:p>
          <a:p>
            <a:r>
              <a:rPr lang="en-US" dirty="0">
                <a:solidFill>
                  <a:srgbClr val="0070C0"/>
                </a:solidFill>
                <a:latin typeface="Courier New" panose="02070309020205020404" pitchFamily="49" charset="0"/>
                <a:cs typeface="Courier New" panose="02070309020205020404" pitchFamily="49" charset="0"/>
              </a:rPr>
              <a:t> 5  0  0  0  2  8  0  0  5  0  4  6</a:t>
            </a:r>
          </a:p>
          <a:p>
            <a:r>
              <a:rPr lang="en-US" dirty="0">
                <a:solidFill>
                  <a:srgbClr val="009644"/>
                </a:solidFill>
                <a:latin typeface="Courier New" panose="02070309020205020404" pitchFamily="49" charset="0"/>
                <a:cs typeface="Courier New" panose="02070309020205020404" pitchFamily="49" charset="0"/>
              </a:rPr>
              <a:t># Show the value of the objective function (the total shipment cost</a:t>
            </a:r>
          </a:p>
          <a:p>
            <a:r>
              <a:rPr lang="en-US" dirty="0">
                <a:solidFill>
                  <a:srgbClr val="009644"/>
                </a:solidFill>
                <a:latin typeface="Courier New" panose="02070309020205020404" pitchFamily="49" charset="0"/>
                <a:cs typeface="Courier New" panose="02070309020205020404" pitchFamily="49" charset="0"/>
              </a:rPr>
              <a:t># for the optimal </a:t>
            </a:r>
            <a:r>
              <a:rPr lang="en-US" dirty="0" err="1">
                <a:solidFill>
                  <a:srgbClr val="009644"/>
                </a:solidFill>
                <a:latin typeface="Courier New" panose="02070309020205020404" pitchFamily="49" charset="0"/>
                <a:cs typeface="Courier New" panose="02070309020205020404" pitchFamily="49" charset="0"/>
              </a:rPr>
              <a:t>silution</a:t>
            </a:r>
            <a:r>
              <a:rPr lang="en-US" dirty="0">
                <a:solidFill>
                  <a:srgbClr val="009644"/>
                </a:solidFill>
                <a:latin typeface="Courier New" panose="02070309020205020404" pitchFamily="49" charset="0"/>
                <a:cs typeface="Courier New" panose="02070309020205020404" pitchFamily="49" charset="0"/>
              </a:rPr>
              <a:t>.</a:t>
            </a:r>
          </a:p>
          <a:p>
            <a:r>
              <a:rPr lang="en-US" sz="2000" b="1" dirty="0" err="1">
                <a:solidFill>
                  <a:srgbClr val="C00000"/>
                </a:solidFill>
                <a:latin typeface="Courier New" panose="02070309020205020404" pitchFamily="49" charset="0"/>
                <a:cs typeface="Courier New" panose="02070309020205020404" pitchFamily="49" charset="0"/>
              </a:rPr>
              <a:t>opt$opt</a:t>
            </a:r>
            <a:endParaRPr lang="en-US" sz="2000" b="1" dirty="0">
              <a:solidFill>
                <a:srgbClr val="C00000"/>
              </a:solidFill>
              <a:latin typeface="Courier New" panose="02070309020205020404" pitchFamily="49" charset="0"/>
              <a:cs typeface="Courier New" panose="02070309020205020404" pitchFamily="49" charset="0"/>
            </a:endParaRPr>
          </a:p>
          <a:p>
            <a:r>
              <a:rPr lang="en-US" dirty="0">
                <a:solidFill>
                  <a:srgbClr val="0070C0"/>
                </a:solidFill>
                <a:latin typeface="Courier New" panose="02070309020205020404" pitchFamily="49" charset="0"/>
                <a:cs typeface="Courier New" panose="02070309020205020404" pitchFamily="49" charset="0"/>
              </a:rPr>
              <a:t>[1] 89</a:t>
            </a:r>
          </a:p>
        </p:txBody>
      </p:sp>
    </p:spTree>
    <p:extLst>
      <p:ext uri="{BB962C8B-B14F-4D97-AF65-F5344CB8AC3E}">
        <p14:creationId xmlns:p14="http://schemas.microsoft.com/office/powerpoint/2010/main" val="1776627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826" y="36482"/>
            <a:ext cx="11672944" cy="807459"/>
          </a:xfrm>
        </p:spPr>
        <p:txBody>
          <a:bodyPr/>
          <a:lstStyle/>
          <a:p>
            <a:r>
              <a:rPr lang="en-US" dirty="0"/>
              <a:t>Linear Programming </a:t>
            </a:r>
            <a:r>
              <a:rPr lang="en-US" dirty="0" smtClean="0"/>
              <a:t>Setup and Solution in R </a:t>
            </a:r>
            <a:r>
              <a:rPr lang="en-US" sz="3200" dirty="0" smtClean="0">
                <a:solidFill>
                  <a:srgbClr val="002060"/>
                </a:solidFill>
              </a:rPr>
              <a:t>[</a:t>
            </a:r>
            <a:r>
              <a:rPr lang="en-US" sz="3200" dirty="0" err="1" smtClean="0">
                <a:solidFill>
                  <a:srgbClr val="002060"/>
                </a:solidFill>
              </a:rPr>
              <a:t>4b</a:t>
            </a:r>
            <a:r>
              <a:rPr lang="en-US" sz="3200" dirty="0" smtClean="0">
                <a:solidFill>
                  <a:srgbClr val="002060"/>
                </a:solidFill>
              </a:rPr>
              <a:t>]</a:t>
            </a:r>
            <a:endParaRPr lang="en-US" sz="3200" dirty="0">
              <a:solidFill>
                <a:srgbClr val="002060"/>
              </a:solidFill>
            </a:endParaRPr>
          </a:p>
        </p:txBody>
      </p:sp>
      <p:sp>
        <p:nvSpPr>
          <p:cNvPr id="3" name="Rectangle 2"/>
          <p:cNvSpPr/>
          <p:nvPr/>
        </p:nvSpPr>
        <p:spPr>
          <a:xfrm>
            <a:off x="312868" y="741071"/>
            <a:ext cx="9242612" cy="461665"/>
          </a:xfrm>
          <a:prstGeom prst="rect">
            <a:avLst/>
          </a:prstGeom>
          <a:noFill/>
        </p:spPr>
        <p:txBody>
          <a:bodyPr wrap="square" rtlCol="0">
            <a:spAutoFit/>
          </a:bodyPr>
          <a:lstStyle/>
          <a:p>
            <a:pPr>
              <a:spcAft>
                <a:spcPts val="600"/>
              </a:spcAft>
            </a:pPr>
            <a:r>
              <a:rPr lang="en-US" sz="2400" dirty="0" smtClean="0"/>
              <a:t>R Code – Reorganize the outcomes in a more friendly way.  </a:t>
            </a:r>
            <a:endParaRPr lang="en-US" sz="2400" dirty="0"/>
          </a:p>
        </p:txBody>
      </p:sp>
      <p:sp>
        <p:nvSpPr>
          <p:cNvPr id="10" name="Rectangle 9"/>
          <p:cNvSpPr/>
          <p:nvPr/>
        </p:nvSpPr>
        <p:spPr>
          <a:xfrm>
            <a:off x="541468" y="1202736"/>
            <a:ext cx="11562902" cy="5416868"/>
          </a:xfrm>
          <a:prstGeom prst="rect">
            <a:avLst/>
          </a:prstGeom>
          <a:noFill/>
        </p:spPr>
        <p:txBody>
          <a:bodyPr wrap="square" rtlCol="0">
            <a:spAutoFit/>
          </a:bodyPr>
          <a:lstStyle/>
          <a:p>
            <a:r>
              <a:rPr lang="en-US" dirty="0">
                <a:solidFill>
                  <a:srgbClr val="009644"/>
                </a:solidFill>
                <a:latin typeface="Courier New" panose="02070309020205020404" pitchFamily="49" charset="0"/>
                <a:cs typeface="Courier New" panose="02070309020205020404" pitchFamily="49" charset="0"/>
              </a:rPr>
              <a:t># Convert the solution vector, </a:t>
            </a:r>
            <a:r>
              <a:rPr lang="en-US" dirty="0" err="1">
                <a:solidFill>
                  <a:srgbClr val="009644"/>
                </a:solidFill>
                <a:latin typeface="Courier New" panose="02070309020205020404" pitchFamily="49" charset="0"/>
                <a:cs typeface="Courier New" panose="02070309020205020404" pitchFamily="49" charset="0"/>
              </a:rPr>
              <a:t>opt$solution</a:t>
            </a:r>
            <a:r>
              <a:rPr lang="en-US" dirty="0">
                <a:solidFill>
                  <a:srgbClr val="009644"/>
                </a:solidFill>
                <a:latin typeface="Courier New" panose="02070309020205020404" pitchFamily="49" charset="0"/>
                <a:cs typeface="Courier New" panose="02070309020205020404" pitchFamily="49" charset="0"/>
              </a:rPr>
              <a:t> to matrix X, row by row.</a:t>
            </a:r>
            <a:endParaRPr lang="en-US" dirty="0">
              <a:solidFill>
                <a:srgbClr val="009644"/>
              </a:solidFill>
              <a:latin typeface="Courier New" panose="02070309020205020404" pitchFamily="49" charset="0"/>
              <a:cs typeface="Courier New" panose="02070309020205020404" pitchFamily="49" charset="0"/>
            </a:endParaRPr>
          </a:p>
          <a:p>
            <a:r>
              <a:rPr lang="en-US" sz="2000" b="1" dirty="0">
                <a:solidFill>
                  <a:srgbClr val="C00000"/>
                </a:solidFill>
                <a:latin typeface="Courier New" panose="02070309020205020404" pitchFamily="49" charset="0"/>
                <a:cs typeface="Courier New" panose="02070309020205020404" pitchFamily="49" charset="0"/>
              </a:rPr>
              <a:t>X = matrix(</a:t>
            </a:r>
            <a:r>
              <a:rPr lang="en-US" sz="2000" b="1" dirty="0" err="1">
                <a:solidFill>
                  <a:srgbClr val="C00000"/>
                </a:solidFill>
                <a:latin typeface="Courier New" panose="02070309020205020404" pitchFamily="49" charset="0"/>
                <a:cs typeface="Courier New" panose="02070309020205020404" pitchFamily="49" charset="0"/>
              </a:rPr>
              <a:t>opt$solution</a:t>
            </a:r>
            <a:r>
              <a:rPr lang="en-US" sz="2000" b="1" dirty="0">
                <a:solidFill>
                  <a:srgbClr val="C00000"/>
                </a:solidFill>
                <a:latin typeface="Courier New" panose="02070309020205020404" pitchFamily="49" charset="0"/>
                <a:cs typeface="Courier New" panose="02070309020205020404" pitchFamily="49" charset="0"/>
              </a:rPr>
              <a:t>, </a:t>
            </a:r>
            <a:r>
              <a:rPr lang="en-US" sz="2000" b="1" dirty="0" err="1">
                <a:solidFill>
                  <a:srgbClr val="C00000"/>
                </a:solidFill>
                <a:latin typeface="Courier New" panose="02070309020205020404" pitchFamily="49" charset="0"/>
                <a:cs typeface="Courier New" panose="02070309020205020404" pitchFamily="49" charset="0"/>
              </a:rPr>
              <a:t>nrow</a:t>
            </a:r>
            <a:r>
              <a:rPr lang="en-US" sz="2000" b="1" dirty="0">
                <a:solidFill>
                  <a:srgbClr val="C00000"/>
                </a:solidFill>
                <a:latin typeface="Courier New" panose="02070309020205020404" pitchFamily="49" charset="0"/>
                <a:cs typeface="Courier New" panose="02070309020205020404" pitchFamily="49" charset="0"/>
              </a:rPr>
              <a:t>=m, </a:t>
            </a:r>
            <a:r>
              <a:rPr lang="en-US" sz="2000" b="1" dirty="0" err="1">
                <a:solidFill>
                  <a:srgbClr val="C00000"/>
                </a:solidFill>
                <a:latin typeface="Courier New" panose="02070309020205020404" pitchFamily="49" charset="0"/>
                <a:cs typeface="Courier New" panose="02070309020205020404" pitchFamily="49" charset="0"/>
              </a:rPr>
              <a:t>ncol</a:t>
            </a:r>
            <a:r>
              <a:rPr lang="en-US" sz="2000" b="1" dirty="0">
                <a:solidFill>
                  <a:srgbClr val="C00000"/>
                </a:solidFill>
                <a:latin typeface="Courier New" panose="02070309020205020404" pitchFamily="49" charset="0"/>
                <a:cs typeface="Courier New" panose="02070309020205020404" pitchFamily="49" charset="0"/>
              </a:rPr>
              <a:t>=n, </a:t>
            </a:r>
            <a:r>
              <a:rPr lang="en-US" sz="2000" b="1" dirty="0" err="1">
                <a:solidFill>
                  <a:srgbClr val="C00000"/>
                </a:solidFill>
                <a:latin typeface="Courier New" panose="02070309020205020404" pitchFamily="49" charset="0"/>
                <a:cs typeface="Courier New" panose="02070309020205020404" pitchFamily="49" charset="0"/>
              </a:rPr>
              <a:t>byrow</a:t>
            </a:r>
            <a:r>
              <a:rPr lang="en-US" sz="2000" b="1" dirty="0">
                <a:solidFill>
                  <a:srgbClr val="C00000"/>
                </a:solidFill>
                <a:latin typeface="Courier New" panose="02070309020205020404" pitchFamily="49" charset="0"/>
                <a:cs typeface="Courier New" panose="02070309020205020404" pitchFamily="49" charset="0"/>
              </a:rPr>
              <a:t>=TRUE</a:t>
            </a:r>
            <a:r>
              <a:rPr lang="en-US" sz="2000" b="1" dirty="0" smtClean="0">
                <a:solidFill>
                  <a:srgbClr val="C00000"/>
                </a:solidFill>
                <a:latin typeface="Courier New" panose="02070309020205020404" pitchFamily="49" charset="0"/>
                <a:cs typeface="Courier New" panose="02070309020205020404" pitchFamily="49" charset="0"/>
              </a:rPr>
              <a:t>)</a:t>
            </a:r>
          </a:p>
          <a:p>
            <a:r>
              <a:rPr lang="en-US" dirty="0">
                <a:solidFill>
                  <a:srgbClr val="009644"/>
                </a:solidFill>
                <a:latin typeface="Courier New" panose="02070309020205020404" pitchFamily="49" charset="0"/>
                <a:cs typeface="Courier New" panose="02070309020205020404" pitchFamily="49" charset="0"/>
              </a:rPr>
              <a:t># Also customize row and column labels as sources (</a:t>
            </a:r>
            <a:r>
              <a:rPr lang="en-US" dirty="0" err="1">
                <a:solidFill>
                  <a:srgbClr val="009644"/>
                </a:solidFill>
                <a:latin typeface="Courier New" panose="02070309020205020404" pitchFamily="49" charset="0"/>
                <a:cs typeface="Courier New" panose="02070309020205020404" pitchFamily="49" charset="0"/>
              </a:rPr>
              <a:t>S1</a:t>
            </a:r>
            <a:r>
              <a:rPr lang="en-US" dirty="0">
                <a:solidFill>
                  <a:srgbClr val="009644"/>
                </a:solidFill>
                <a:latin typeface="Courier New" panose="02070309020205020404" pitchFamily="49" charset="0"/>
                <a:cs typeface="Courier New" panose="02070309020205020404" pitchFamily="49" charset="0"/>
              </a:rPr>
              <a:t>, </a:t>
            </a:r>
            <a:r>
              <a:rPr lang="en-US" dirty="0" err="1">
                <a:solidFill>
                  <a:srgbClr val="009644"/>
                </a:solidFill>
                <a:latin typeface="Courier New" panose="02070309020205020404" pitchFamily="49" charset="0"/>
                <a:cs typeface="Courier New" panose="02070309020205020404" pitchFamily="49" charset="0"/>
              </a:rPr>
              <a:t>S2</a:t>
            </a:r>
            <a:r>
              <a:rPr lang="en-US" dirty="0">
                <a:solidFill>
                  <a:srgbClr val="009644"/>
                </a:solidFill>
                <a:latin typeface="Courier New" panose="02070309020205020404" pitchFamily="49" charset="0"/>
                <a:cs typeface="Courier New" panose="02070309020205020404" pitchFamily="49" charset="0"/>
              </a:rPr>
              <a:t>, </a:t>
            </a:r>
            <a:r>
              <a:rPr lang="en-US" dirty="0" err="1">
                <a:solidFill>
                  <a:srgbClr val="009644"/>
                </a:solidFill>
                <a:latin typeface="Courier New" panose="02070309020205020404" pitchFamily="49" charset="0"/>
                <a:cs typeface="Courier New" panose="02070309020205020404" pitchFamily="49" charset="0"/>
              </a:rPr>
              <a:t>S3</a:t>
            </a:r>
            <a:r>
              <a:rPr lang="en-US" dirty="0">
                <a:solidFill>
                  <a:srgbClr val="009644"/>
                </a:solidFill>
                <a:latin typeface="Courier New" panose="02070309020205020404" pitchFamily="49" charset="0"/>
                <a:cs typeface="Courier New" panose="02070309020205020404" pitchFamily="49" charset="0"/>
              </a:rPr>
              <a:t>) and</a:t>
            </a:r>
          </a:p>
          <a:p>
            <a:r>
              <a:rPr lang="en-US" dirty="0">
                <a:solidFill>
                  <a:srgbClr val="009644"/>
                </a:solidFill>
                <a:latin typeface="Courier New" panose="02070309020205020404" pitchFamily="49" charset="0"/>
                <a:cs typeface="Courier New" panose="02070309020205020404" pitchFamily="49" charset="0"/>
              </a:rPr>
              <a:t># destinations (</a:t>
            </a:r>
            <a:r>
              <a:rPr lang="en-US" dirty="0" err="1">
                <a:solidFill>
                  <a:srgbClr val="009644"/>
                </a:solidFill>
                <a:latin typeface="Courier New" panose="02070309020205020404" pitchFamily="49" charset="0"/>
                <a:cs typeface="Courier New" panose="02070309020205020404" pitchFamily="49" charset="0"/>
              </a:rPr>
              <a:t>D1,D2,D3,D4</a:t>
            </a:r>
            <a:r>
              <a:rPr lang="en-US" dirty="0">
                <a:solidFill>
                  <a:srgbClr val="009644"/>
                </a:solidFill>
                <a:latin typeface="Courier New" panose="02070309020205020404" pitchFamily="49" charset="0"/>
                <a:cs typeface="Courier New" panose="02070309020205020404" pitchFamily="49" charset="0"/>
              </a:rPr>
              <a:t>).</a:t>
            </a:r>
          </a:p>
          <a:p>
            <a:r>
              <a:rPr lang="pt-BR" sz="2000" b="1" dirty="0">
                <a:solidFill>
                  <a:srgbClr val="C00000"/>
                </a:solidFill>
                <a:latin typeface="Courier New" panose="02070309020205020404" pitchFamily="49" charset="0"/>
                <a:cs typeface="Courier New" panose="02070309020205020404" pitchFamily="49" charset="0"/>
              </a:rPr>
              <a:t>rownames(X) = paste("S",1:m,sep="")</a:t>
            </a:r>
          </a:p>
          <a:p>
            <a:r>
              <a:rPr lang="pt-BR" sz="2000" b="1" dirty="0">
                <a:solidFill>
                  <a:srgbClr val="C00000"/>
                </a:solidFill>
                <a:latin typeface="Courier New" panose="02070309020205020404" pitchFamily="49" charset="0"/>
                <a:cs typeface="Courier New" panose="02070309020205020404" pitchFamily="49" charset="0"/>
              </a:rPr>
              <a:t>colnames(X) = paste("D",1:n,sep="")</a:t>
            </a:r>
          </a:p>
          <a:p>
            <a:r>
              <a:rPr lang="pt-BR" sz="2000" b="1" dirty="0">
                <a:solidFill>
                  <a:srgbClr val="C00000"/>
                </a:solidFill>
                <a:latin typeface="Courier New" panose="02070309020205020404" pitchFamily="49" charset="0"/>
                <a:cs typeface="Courier New" panose="02070309020205020404" pitchFamily="49" charset="0"/>
              </a:rPr>
              <a:t>X</a:t>
            </a:r>
          </a:p>
          <a:p>
            <a:r>
              <a:rPr lang="en-US" sz="1600" dirty="0">
                <a:solidFill>
                  <a:srgbClr val="0070C0"/>
                </a:solidFill>
                <a:latin typeface="Courier New" panose="02070309020205020404" pitchFamily="49" charset="0"/>
                <a:cs typeface="Courier New" panose="02070309020205020404" pitchFamily="49" charset="0"/>
              </a:rPr>
              <a:t>   </a:t>
            </a:r>
            <a:r>
              <a:rPr lang="en-US" sz="1600" dirty="0" err="1">
                <a:solidFill>
                  <a:srgbClr val="0070C0"/>
                </a:solidFill>
                <a:latin typeface="Courier New" panose="02070309020205020404" pitchFamily="49" charset="0"/>
                <a:cs typeface="Courier New" panose="02070309020205020404" pitchFamily="49" charset="0"/>
              </a:rPr>
              <a:t>D1</a:t>
            </a:r>
            <a:r>
              <a:rPr lang="en-US" sz="1600" dirty="0">
                <a:solidFill>
                  <a:srgbClr val="0070C0"/>
                </a:solidFill>
                <a:latin typeface="Courier New" panose="02070309020205020404" pitchFamily="49" charset="0"/>
                <a:cs typeface="Courier New" panose="02070309020205020404" pitchFamily="49" charset="0"/>
              </a:rPr>
              <a:t> </a:t>
            </a:r>
            <a:r>
              <a:rPr lang="en-US" sz="1600" dirty="0" err="1">
                <a:solidFill>
                  <a:srgbClr val="0070C0"/>
                </a:solidFill>
                <a:latin typeface="Courier New" panose="02070309020205020404" pitchFamily="49" charset="0"/>
                <a:cs typeface="Courier New" panose="02070309020205020404" pitchFamily="49" charset="0"/>
              </a:rPr>
              <a:t>D2</a:t>
            </a:r>
            <a:r>
              <a:rPr lang="en-US" sz="1600" dirty="0">
                <a:solidFill>
                  <a:srgbClr val="0070C0"/>
                </a:solidFill>
                <a:latin typeface="Courier New" panose="02070309020205020404" pitchFamily="49" charset="0"/>
                <a:cs typeface="Courier New" panose="02070309020205020404" pitchFamily="49" charset="0"/>
              </a:rPr>
              <a:t> </a:t>
            </a:r>
            <a:r>
              <a:rPr lang="en-US" sz="1600" dirty="0" err="1">
                <a:solidFill>
                  <a:srgbClr val="0070C0"/>
                </a:solidFill>
                <a:latin typeface="Courier New" panose="02070309020205020404" pitchFamily="49" charset="0"/>
                <a:cs typeface="Courier New" panose="02070309020205020404" pitchFamily="49" charset="0"/>
              </a:rPr>
              <a:t>D3</a:t>
            </a:r>
            <a:r>
              <a:rPr lang="en-US" sz="1600" dirty="0">
                <a:solidFill>
                  <a:srgbClr val="0070C0"/>
                </a:solidFill>
                <a:latin typeface="Courier New" panose="02070309020205020404" pitchFamily="49" charset="0"/>
                <a:cs typeface="Courier New" panose="02070309020205020404" pitchFamily="49" charset="0"/>
              </a:rPr>
              <a:t> </a:t>
            </a:r>
            <a:r>
              <a:rPr lang="en-US" sz="1600" dirty="0" err="1">
                <a:solidFill>
                  <a:srgbClr val="0070C0"/>
                </a:solidFill>
                <a:latin typeface="Courier New" panose="02070309020205020404" pitchFamily="49" charset="0"/>
                <a:cs typeface="Courier New" panose="02070309020205020404" pitchFamily="49" charset="0"/>
              </a:rPr>
              <a:t>D4</a:t>
            </a:r>
            <a:endParaRPr lang="en-US" sz="1600" dirty="0">
              <a:solidFill>
                <a:srgbClr val="0070C0"/>
              </a:solidFill>
              <a:latin typeface="Courier New" panose="02070309020205020404" pitchFamily="49" charset="0"/>
              <a:cs typeface="Courier New" panose="02070309020205020404" pitchFamily="49" charset="0"/>
            </a:endParaRPr>
          </a:p>
          <a:p>
            <a:r>
              <a:rPr lang="en-US" sz="1600" dirty="0" err="1">
                <a:solidFill>
                  <a:srgbClr val="0070C0"/>
                </a:solidFill>
                <a:latin typeface="Courier New" panose="02070309020205020404" pitchFamily="49" charset="0"/>
                <a:cs typeface="Courier New" panose="02070309020205020404" pitchFamily="49" charset="0"/>
              </a:rPr>
              <a:t>S1</a:t>
            </a:r>
            <a:r>
              <a:rPr lang="en-US" sz="1600" dirty="0">
                <a:solidFill>
                  <a:srgbClr val="0070C0"/>
                </a:solidFill>
                <a:latin typeface="Courier New" panose="02070309020205020404" pitchFamily="49" charset="0"/>
                <a:cs typeface="Courier New" panose="02070309020205020404" pitchFamily="49" charset="0"/>
              </a:rPr>
              <a:t>  5  0  0  0</a:t>
            </a:r>
          </a:p>
          <a:p>
            <a:r>
              <a:rPr lang="en-US" sz="1600" dirty="0" err="1">
                <a:solidFill>
                  <a:srgbClr val="0070C0"/>
                </a:solidFill>
                <a:latin typeface="Courier New" panose="02070309020205020404" pitchFamily="49" charset="0"/>
                <a:cs typeface="Courier New" panose="02070309020205020404" pitchFamily="49" charset="0"/>
              </a:rPr>
              <a:t>S2</a:t>
            </a:r>
            <a:r>
              <a:rPr lang="en-US" sz="1600" dirty="0">
                <a:solidFill>
                  <a:srgbClr val="0070C0"/>
                </a:solidFill>
                <a:latin typeface="Courier New" panose="02070309020205020404" pitchFamily="49" charset="0"/>
                <a:cs typeface="Courier New" panose="02070309020205020404" pitchFamily="49" charset="0"/>
              </a:rPr>
              <a:t>  2  8  0  0</a:t>
            </a:r>
          </a:p>
          <a:p>
            <a:r>
              <a:rPr lang="en-US" sz="1600" dirty="0" err="1">
                <a:solidFill>
                  <a:srgbClr val="0070C0"/>
                </a:solidFill>
                <a:latin typeface="Courier New" panose="02070309020205020404" pitchFamily="49" charset="0"/>
                <a:cs typeface="Courier New" panose="02070309020205020404" pitchFamily="49" charset="0"/>
              </a:rPr>
              <a:t>S3</a:t>
            </a:r>
            <a:r>
              <a:rPr lang="en-US" sz="1600" dirty="0">
                <a:solidFill>
                  <a:srgbClr val="0070C0"/>
                </a:solidFill>
                <a:latin typeface="Courier New" panose="02070309020205020404" pitchFamily="49" charset="0"/>
                <a:cs typeface="Courier New" panose="02070309020205020404" pitchFamily="49" charset="0"/>
              </a:rPr>
              <a:t>  5  0  4  </a:t>
            </a:r>
            <a:r>
              <a:rPr lang="en-US" sz="1600" dirty="0" smtClean="0">
                <a:solidFill>
                  <a:srgbClr val="0070C0"/>
                </a:solidFill>
                <a:latin typeface="Courier New" panose="02070309020205020404" pitchFamily="49" charset="0"/>
                <a:cs typeface="Courier New" panose="02070309020205020404" pitchFamily="49" charset="0"/>
              </a:rPr>
              <a:t>6</a:t>
            </a:r>
            <a:endParaRPr lang="en-US" sz="2000" b="1" dirty="0">
              <a:solidFill>
                <a:srgbClr val="C00000"/>
              </a:solidFill>
              <a:latin typeface="Courier New" panose="02070309020205020404" pitchFamily="49" charset="0"/>
              <a:cs typeface="Courier New" panose="02070309020205020404" pitchFamily="49" charset="0"/>
            </a:endParaRPr>
          </a:p>
          <a:p>
            <a:r>
              <a:rPr lang="en-US" dirty="0">
                <a:solidFill>
                  <a:srgbClr val="009644"/>
                </a:solidFill>
                <a:latin typeface="Courier New" panose="02070309020205020404" pitchFamily="49" charset="0"/>
                <a:cs typeface="Courier New" panose="02070309020205020404" pitchFamily="49" charset="0"/>
              </a:rPr>
              <a:t># Extract the supply values from the </a:t>
            </a:r>
            <a:r>
              <a:rPr lang="en-US" dirty="0" err="1">
                <a:solidFill>
                  <a:srgbClr val="009644"/>
                </a:solidFill>
                <a:latin typeface="Courier New" panose="02070309020205020404" pitchFamily="49" charset="0"/>
                <a:cs typeface="Courier New" panose="02070309020205020404" pitchFamily="49" charset="0"/>
              </a:rPr>
              <a:t>RHS</a:t>
            </a:r>
            <a:r>
              <a:rPr lang="en-US" dirty="0">
                <a:solidFill>
                  <a:srgbClr val="009644"/>
                </a:solidFill>
                <a:latin typeface="Courier New" panose="02070309020205020404" pitchFamily="49" charset="0"/>
                <a:cs typeface="Courier New" panose="02070309020205020404" pitchFamily="49" charset="0"/>
              </a:rPr>
              <a:t> vector b.</a:t>
            </a:r>
          </a:p>
          <a:p>
            <a:r>
              <a:rPr lang="en-US" sz="2000" b="1" dirty="0">
                <a:solidFill>
                  <a:srgbClr val="C00000"/>
                </a:solidFill>
                <a:latin typeface="Courier New" panose="02070309020205020404" pitchFamily="49" charset="0"/>
                <a:cs typeface="Courier New" panose="02070309020205020404" pitchFamily="49" charset="0"/>
              </a:rPr>
              <a:t>supply = </a:t>
            </a:r>
            <a:r>
              <a:rPr lang="en-US" sz="2000" b="1" dirty="0" err="1">
                <a:solidFill>
                  <a:srgbClr val="C00000"/>
                </a:solidFill>
                <a:latin typeface="Courier New" panose="02070309020205020404" pitchFamily="49" charset="0"/>
                <a:cs typeface="Courier New" panose="02070309020205020404" pitchFamily="49" charset="0"/>
              </a:rPr>
              <a:t>vb</a:t>
            </a:r>
            <a:r>
              <a:rPr lang="en-US" sz="2000" b="1" dirty="0">
                <a:solidFill>
                  <a:srgbClr val="C00000"/>
                </a:solidFill>
                <a:latin typeface="Courier New" panose="02070309020205020404" pitchFamily="49" charset="0"/>
                <a:cs typeface="Courier New" panose="02070309020205020404" pitchFamily="49" charset="0"/>
              </a:rPr>
              <a:t>[</a:t>
            </a:r>
            <a:r>
              <a:rPr lang="en-US" sz="2000" b="1" dirty="0" err="1">
                <a:solidFill>
                  <a:srgbClr val="C00000"/>
                </a:solidFill>
                <a:latin typeface="Courier New" panose="02070309020205020404" pitchFamily="49" charset="0"/>
                <a:cs typeface="Courier New" panose="02070309020205020404" pitchFamily="49" charset="0"/>
              </a:rPr>
              <a:t>1:m</a:t>
            </a:r>
            <a:r>
              <a:rPr lang="en-US" sz="2000" b="1" dirty="0">
                <a:solidFill>
                  <a:srgbClr val="C00000"/>
                </a:solidFill>
                <a:latin typeface="Courier New" panose="02070309020205020404" pitchFamily="49" charset="0"/>
                <a:cs typeface="Courier New" panose="02070309020205020404" pitchFamily="49" charset="0"/>
              </a:rPr>
              <a:t>]</a:t>
            </a:r>
          </a:p>
          <a:p>
            <a:r>
              <a:rPr lang="en-US" dirty="0">
                <a:solidFill>
                  <a:srgbClr val="009644"/>
                </a:solidFill>
                <a:latin typeface="Courier New" panose="02070309020205020404" pitchFamily="49" charset="0"/>
                <a:cs typeface="Courier New" panose="02070309020205020404" pitchFamily="49" charset="0"/>
              </a:rPr>
              <a:t># Calculate the total shipment.</a:t>
            </a:r>
          </a:p>
          <a:p>
            <a:r>
              <a:rPr lang="en-US" sz="2000" b="1" dirty="0" err="1">
                <a:solidFill>
                  <a:srgbClr val="C00000"/>
                </a:solidFill>
                <a:latin typeface="Courier New" panose="02070309020205020404" pitchFamily="49" charset="0"/>
                <a:cs typeface="Courier New" panose="02070309020205020404" pitchFamily="49" charset="0"/>
              </a:rPr>
              <a:t>total_shipment</a:t>
            </a:r>
            <a:r>
              <a:rPr lang="en-US" sz="2000" b="1" dirty="0">
                <a:solidFill>
                  <a:srgbClr val="C00000"/>
                </a:solidFill>
                <a:latin typeface="Courier New" panose="02070309020205020404" pitchFamily="49" charset="0"/>
                <a:cs typeface="Courier New" panose="02070309020205020404" pitchFamily="49" charset="0"/>
              </a:rPr>
              <a:t> = sum(</a:t>
            </a:r>
            <a:r>
              <a:rPr lang="en-US" sz="2000" b="1" dirty="0" err="1">
                <a:solidFill>
                  <a:srgbClr val="C00000"/>
                </a:solidFill>
                <a:latin typeface="Courier New" panose="02070309020205020404" pitchFamily="49" charset="0"/>
                <a:cs typeface="Courier New" panose="02070309020205020404" pitchFamily="49" charset="0"/>
              </a:rPr>
              <a:t>vb</a:t>
            </a:r>
            <a:r>
              <a:rPr lang="en-US" sz="2000" b="1" dirty="0">
                <a:solidFill>
                  <a:srgbClr val="C00000"/>
                </a:solidFill>
                <a:latin typeface="Courier New" panose="02070309020205020404" pitchFamily="49" charset="0"/>
                <a:cs typeface="Courier New" panose="02070309020205020404" pitchFamily="49" charset="0"/>
              </a:rPr>
              <a:t>[</a:t>
            </a:r>
            <a:r>
              <a:rPr lang="en-US" sz="2000" b="1" dirty="0" err="1">
                <a:solidFill>
                  <a:srgbClr val="C00000"/>
                </a:solidFill>
                <a:latin typeface="Courier New" panose="02070309020205020404" pitchFamily="49" charset="0"/>
                <a:cs typeface="Courier New" panose="02070309020205020404" pitchFamily="49" charset="0"/>
              </a:rPr>
              <a:t>1:m</a:t>
            </a:r>
            <a:r>
              <a:rPr lang="en-US" sz="2000" b="1" dirty="0">
                <a:solidFill>
                  <a:srgbClr val="C00000"/>
                </a:solidFill>
                <a:latin typeface="Courier New" panose="02070309020205020404" pitchFamily="49" charset="0"/>
                <a:cs typeface="Courier New" panose="02070309020205020404" pitchFamily="49" charset="0"/>
              </a:rPr>
              <a:t>])</a:t>
            </a:r>
          </a:p>
          <a:p>
            <a:r>
              <a:rPr lang="en-US" dirty="0">
                <a:solidFill>
                  <a:srgbClr val="009644"/>
                </a:solidFill>
                <a:latin typeface="Courier New" panose="02070309020205020404" pitchFamily="49" charset="0"/>
                <a:cs typeface="Courier New" panose="02070309020205020404" pitchFamily="49" charset="0"/>
              </a:rPr>
              <a:t># Create vector demand, using the extracted demand values from the </a:t>
            </a:r>
            <a:r>
              <a:rPr lang="en-US" dirty="0" err="1">
                <a:solidFill>
                  <a:srgbClr val="009644"/>
                </a:solidFill>
                <a:latin typeface="Courier New" panose="02070309020205020404" pitchFamily="49" charset="0"/>
                <a:cs typeface="Courier New" panose="02070309020205020404" pitchFamily="49" charset="0"/>
              </a:rPr>
              <a:t>RHS</a:t>
            </a:r>
            <a:endParaRPr lang="en-US" dirty="0">
              <a:solidFill>
                <a:srgbClr val="009644"/>
              </a:solidFill>
              <a:latin typeface="Courier New" panose="02070309020205020404" pitchFamily="49" charset="0"/>
              <a:cs typeface="Courier New" panose="02070309020205020404" pitchFamily="49" charset="0"/>
            </a:endParaRPr>
          </a:p>
          <a:p>
            <a:r>
              <a:rPr lang="en-US" dirty="0">
                <a:solidFill>
                  <a:srgbClr val="009644"/>
                </a:solidFill>
                <a:latin typeface="Courier New" panose="02070309020205020404" pitchFamily="49" charset="0"/>
                <a:cs typeface="Courier New" panose="02070309020205020404" pitchFamily="49" charset="0"/>
              </a:rPr>
              <a:t># vector b and the total shipment.</a:t>
            </a:r>
          </a:p>
          <a:p>
            <a:r>
              <a:rPr lang="en-US" sz="2000" b="1" dirty="0">
                <a:solidFill>
                  <a:srgbClr val="C00000"/>
                </a:solidFill>
                <a:latin typeface="Courier New" panose="02070309020205020404" pitchFamily="49" charset="0"/>
                <a:cs typeface="Courier New" panose="02070309020205020404" pitchFamily="49" charset="0"/>
              </a:rPr>
              <a:t>demand = c(</a:t>
            </a:r>
            <a:r>
              <a:rPr lang="en-US" sz="2000" b="1" dirty="0" err="1">
                <a:solidFill>
                  <a:srgbClr val="C00000"/>
                </a:solidFill>
                <a:latin typeface="Courier New" panose="02070309020205020404" pitchFamily="49" charset="0"/>
                <a:cs typeface="Courier New" panose="02070309020205020404" pitchFamily="49" charset="0"/>
              </a:rPr>
              <a:t>vb</a:t>
            </a:r>
            <a:r>
              <a:rPr lang="en-US" sz="2000" b="1" dirty="0">
                <a:solidFill>
                  <a:srgbClr val="C00000"/>
                </a:solidFill>
                <a:latin typeface="Courier New" panose="02070309020205020404" pitchFamily="49" charset="0"/>
                <a:cs typeface="Courier New" panose="02070309020205020404" pitchFamily="49" charset="0"/>
              </a:rPr>
              <a:t>[(</a:t>
            </a:r>
            <a:r>
              <a:rPr lang="en-US" sz="2000" b="1" dirty="0" err="1">
                <a:solidFill>
                  <a:srgbClr val="C00000"/>
                </a:solidFill>
                <a:latin typeface="Courier New" panose="02070309020205020404" pitchFamily="49" charset="0"/>
                <a:cs typeface="Courier New" panose="02070309020205020404" pitchFamily="49" charset="0"/>
              </a:rPr>
              <a:t>m+1</a:t>
            </a:r>
            <a:r>
              <a:rPr lang="en-US" sz="2000" b="1" dirty="0">
                <a:solidFill>
                  <a:srgbClr val="C00000"/>
                </a:solidFill>
                <a:latin typeface="Courier New" panose="02070309020205020404" pitchFamily="49" charset="0"/>
                <a:cs typeface="Courier New" panose="02070309020205020404" pitchFamily="49" charset="0"/>
              </a:rPr>
              <a:t>):(</a:t>
            </a:r>
            <a:r>
              <a:rPr lang="en-US" sz="2000" b="1" dirty="0" err="1">
                <a:solidFill>
                  <a:srgbClr val="C00000"/>
                </a:solidFill>
                <a:latin typeface="Courier New" panose="02070309020205020404" pitchFamily="49" charset="0"/>
                <a:cs typeface="Courier New" panose="02070309020205020404" pitchFamily="49" charset="0"/>
              </a:rPr>
              <a:t>m+n</a:t>
            </a:r>
            <a:r>
              <a:rPr lang="en-US" sz="2000" b="1" dirty="0">
                <a:solidFill>
                  <a:srgbClr val="C00000"/>
                </a:solidFill>
                <a:latin typeface="Courier New" panose="02070309020205020404" pitchFamily="49" charset="0"/>
                <a:cs typeface="Courier New" panose="02070309020205020404" pitchFamily="49" charset="0"/>
              </a:rPr>
              <a:t>)], </a:t>
            </a:r>
            <a:r>
              <a:rPr lang="en-US" sz="2000" b="1" dirty="0" err="1">
                <a:solidFill>
                  <a:srgbClr val="C00000"/>
                </a:solidFill>
                <a:latin typeface="Courier New" panose="02070309020205020404" pitchFamily="49" charset="0"/>
                <a:cs typeface="Courier New" panose="02070309020205020404" pitchFamily="49" charset="0"/>
              </a:rPr>
              <a:t>total_shipment</a:t>
            </a:r>
            <a:r>
              <a:rPr lang="en-US" sz="2000" b="1" dirty="0">
                <a:solidFill>
                  <a:srgbClr val="C00000"/>
                </a:solidFill>
                <a:latin typeface="Courier New" panose="02070309020205020404" pitchFamily="49" charset="0"/>
                <a:cs typeface="Courier New" panose="02070309020205020404" pitchFamily="49" charset="0"/>
              </a:rPr>
              <a:t>)</a:t>
            </a:r>
          </a:p>
          <a:p>
            <a:endParaRPr lang="en-US" dirty="0">
              <a:solidFill>
                <a:srgbClr val="0070C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862445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826" y="36482"/>
            <a:ext cx="11672944" cy="807459"/>
          </a:xfrm>
        </p:spPr>
        <p:txBody>
          <a:bodyPr/>
          <a:lstStyle/>
          <a:p>
            <a:r>
              <a:rPr lang="en-US" dirty="0"/>
              <a:t>Linear Programming </a:t>
            </a:r>
            <a:r>
              <a:rPr lang="en-US" dirty="0" smtClean="0"/>
              <a:t>Setup and Solution in R </a:t>
            </a:r>
            <a:r>
              <a:rPr lang="en-US" sz="3200" dirty="0" smtClean="0">
                <a:solidFill>
                  <a:srgbClr val="002060"/>
                </a:solidFill>
              </a:rPr>
              <a:t>[</a:t>
            </a:r>
            <a:r>
              <a:rPr lang="en-US" sz="3200" dirty="0" err="1" smtClean="0">
                <a:solidFill>
                  <a:srgbClr val="002060"/>
                </a:solidFill>
              </a:rPr>
              <a:t>4c</a:t>
            </a:r>
            <a:r>
              <a:rPr lang="en-US" sz="3200" dirty="0" smtClean="0">
                <a:solidFill>
                  <a:srgbClr val="002060"/>
                </a:solidFill>
              </a:rPr>
              <a:t>]</a:t>
            </a:r>
            <a:endParaRPr lang="en-US" sz="3200" dirty="0">
              <a:solidFill>
                <a:srgbClr val="002060"/>
              </a:solidFill>
            </a:endParaRPr>
          </a:p>
        </p:txBody>
      </p:sp>
      <p:sp>
        <p:nvSpPr>
          <p:cNvPr id="3" name="Rectangle 2"/>
          <p:cNvSpPr/>
          <p:nvPr/>
        </p:nvSpPr>
        <p:spPr>
          <a:xfrm>
            <a:off x="312868" y="741071"/>
            <a:ext cx="9242612" cy="461665"/>
          </a:xfrm>
          <a:prstGeom prst="rect">
            <a:avLst/>
          </a:prstGeom>
          <a:noFill/>
        </p:spPr>
        <p:txBody>
          <a:bodyPr wrap="square" rtlCol="0">
            <a:spAutoFit/>
          </a:bodyPr>
          <a:lstStyle/>
          <a:p>
            <a:pPr>
              <a:spcAft>
                <a:spcPts val="600"/>
              </a:spcAft>
            </a:pPr>
            <a:r>
              <a:rPr lang="en-US" sz="2400" dirty="0" smtClean="0"/>
              <a:t>R Code – Reorganize the outcomes in a more friendly way.  </a:t>
            </a:r>
            <a:endParaRPr lang="en-US" sz="2400" dirty="0"/>
          </a:p>
        </p:txBody>
      </p:sp>
      <p:sp>
        <p:nvSpPr>
          <p:cNvPr id="10" name="Rectangle 9"/>
          <p:cNvSpPr/>
          <p:nvPr/>
        </p:nvSpPr>
        <p:spPr>
          <a:xfrm>
            <a:off x="541468" y="1202736"/>
            <a:ext cx="11562902" cy="3323987"/>
          </a:xfrm>
          <a:prstGeom prst="rect">
            <a:avLst/>
          </a:prstGeom>
          <a:noFill/>
        </p:spPr>
        <p:txBody>
          <a:bodyPr wrap="square" rtlCol="0">
            <a:spAutoFit/>
          </a:bodyPr>
          <a:lstStyle/>
          <a:p>
            <a:r>
              <a:rPr lang="en-US" sz="2000" dirty="0">
                <a:solidFill>
                  <a:srgbClr val="009644"/>
                </a:solidFill>
                <a:latin typeface="Courier New" panose="02070309020205020404" pitchFamily="49" charset="0"/>
                <a:cs typeface="Courier New" panose="02070309020205020404" pitchFamily="49" charset="0"/>
              </a:rPr>
              <a:t># Combine matrix X with the supply column.</a:t>
            </a:r>
          </a:p>
          <a:p>
            <a:r>
              <a:rPr lang="en-US" sz="2000" b="1" dirty="0" err="1">
                <a:solidFill>
                  <a:srgbClr val="C00000"/>
                </a:solidFill>
                <a:latin typeface="Courier New" panose="02070309020205020404" pitchFamily="49" charset="0"/>
                <a:cs typeface="Courier New" panose="02070309020205020404" pitchFamily="49" charset="0"/>
              </a:rPr>
              <a:t>tr_report</a:t>
            </a:r>
            <a:r>
              <a:rPr lang="en-US" sz="2000" b="1" dirty="0">
                <a:solidFill>
                  <a:srgbClr val="C00000"/>
                </a:solidFill>
                <a:latin typeface="Courier New" panose="02070309020205020404" pitchFamily="49" charset="0"/>
                <a:cs typeface="Courier New" panose="02070309020205020404" pitchFamily="49" charset="0"/>
              </a:rPr>
              <a:t> = </a:t>
            </a:r>
            <a:r>
              <a:rPr lang="en-US" sz="2000" b="1" dirty="0" err="1">
                <a:solidFill>
                  <a:srgbClr val="C00000"/>
                </a:solidFill>
                <a:latin typeface="Courier New" panose="02070309020205020404" pitchFamily="49" charset="0"/>
                <a:cs typeface="Courier New" panose="02070309020205020404" pitchFamily="49" charset="0"/>
              </a:rPr>
              <a:t>cbind</a:t>
            </a:r>
            <a:r>
              <a:rPr lang="en-US" sz="2000" b="1" dirty="0">
                <a:solidFill>
                  <a:srgbClr val="C00000"/>
                </a:solidFill>
                <a:latin typeface="Courier New" panose="02070309020205020404" pitchFamily="49" charset="0"/>
                <a:cs typeface="Courier New" panose="02070309020205020404" pitchFamily="49" charset="0"/>
              </a:rPr>
              <a:t>(X, supply)</a:t>
            </a:r>
          </a:p>
          <a:p>
            <a:r>
              <a:rPr lang="en-US" sz="2000" dirty="0">
                <a:solidFill>
                  <a:srgbClr val="009644"/>
                </a:solidFill>
                <a:latin typeface="Courier New" panose="02070309020205020404" pitchFamily="49" charset="0"/>
                <a:cs typeface="Courier New" panose="02070309020205020404" pitchFamily="49" charset="0"/>
              </a:rPr>
              <a:t># </a:t>
            </a:r>
            <a:r>
              <a:rPr lang="en-US" sz="2000" dirty="0" smtClean="0">
                <a:solidFill>
                  <a:srgbClr val="009644"/>
                </a:solidFill>
                <a:latin typeface="Courier New" panose="02070309020205020404" pitchFamily="49" charset="0"/>
                <a:cs typeface="Courier New" panose="02070309020205020404" pitchFamily="49" charset="0"/>
              </a:rPr>
              <a:t>combine </a:t>
            </a:r>
            <a:r>
              <a:rPr lang="en-US" sz="2000" dirty="0">
                <a:solidFill>
                  <a:srgbClr val="009644"/>
                </a:solidFill>
                <a:latin typeface="Courier New" panose="02070309020205020404" pitchFamily="49" charset="0"/>
                <a:cs typeface="Courier New" panose="02070309020205020404" pitchFamily="49" charset="0"/>
              </a:rPr>
              <a:t>matrix X with the demand row.</a:t>
            </a:r>
          </a:p>
          <a:p>
            <a:r>
              <a:rPr lang="en-US" sz="2000" b="1" dirty="0" err="1">
                <a:solidFill>
                  <a:srgbClr val="C00000"/>
                </a:solidFill>
                <a:latin typeface="Courier New" panose="02070309020205020404" pitchFamily="49" charset="0"/>
                <a:cs typeface="Courier New" panose="02070309020205020404" pitchFamily="49" charset="0"/>
              </a:rPr>
              <a:t>tr_report</a:t>
            </a:r>
            <a:r>
              <a:rPr lang="en-US" sz="2000" b="1" dirty="0">
                <a:solidFill>
                  <a:srgbClr val="C00000"/>
                </a:solidFill>
                <a:latin typeface="Courier New" panose="02070309020205020404" pitchFamily="49" charset="0"/>
                <a:cs typeface="Courier New" panose="02070309020205020404" pitchFamily="49" charset="0"/>
              </a:rPr>
              <a:t> = </a:t>
            </a:r>
            <a:r>
              <a:rPr lang="en-US" sz="2000" b="1" dirty="0" err="1">
                <a:solidFill>
                  <a:srgbClr val="C00000"/>
                </a:solidFill>
                <a:latin typeface="Courier New" panose="02070309020205020404" pitchFamily="49" charset="0"/>
                <a:cs typeface="Courier New" panose="02070309020205020404" pitchFamily="49" charset="0"/>
              </a:rPr>
              <a:t>rbind</a:t>
            </a:r>
            <a:r>
              <a:rPr lang="en-US" sz="2000" b="1" dirty="0">
                <a:solidFill>
                  <a:srgbClr val="C00000"/>
                </a:solidFill>
                <a:latin typeface="Courier New" panose="02070309020205020404" pitchFamily="49" charset="0"/>
                <a:cs typeface="Courier New" panose="02070309020205020404" pitchFamily="49" charset="0"/>
              </a:rPr>
              <a:t>(</a:t>
            </a:r>
            <a:r>
              <a:rPr lang="en-US" sz="2000" b="1" dirty="0" err="1">
                <a:solidFill>
                  <a:srgbClr val="C00000"/>
                </a:solidFill>
                <a:latin typeface="Courier New" panose="02070309020205020404" pitchFamily="49" charset="0"/>
                <a:cs typeface="Courier New" panose="02070309020205020404" pitchFamily="49" charset="0"/>
              </a:rPr>
              <a:t>tr_report</a:t>
            </a:r>
            <a:r>
              <a:rPr lang="en-US" sz="2000" b="1" dirty="0">
                <a:solidFill>
                  <a:srgbClr val="C00000"/>
                </a:solidFill>
                <a:latin typeface="Courier New" panose="02070309020205020404" pitchFamily="49" charset="0"/>
                <a:cs typeface="Courier New" panose="02070309020205020404" pitchFamily="49" charset="0"/>
              </a:rPr>
              <a:t>, demand)</a:t>
            </a:r>
          </a:p>
          <a:p>
            <a:r>
              <a:rPr lang="en-US" sz="2000" dirty="0">
                <a:solidFill>
                  <a:srgbClr val="009644"/>
                </a:solidFill>
                <a:latin typeface="Courier New" panose="02070309020205020404" pitchFamily="49" charset="0"/>
                <a:cs typeface="Courier New" panose="02070309020205020404" pitchFamily="49" charset="0"/>
              </a:rPr>
              <a:t># Show the transportation solution.</a:t>
            </a:r>
          </a:p>
          <a:p>
            <a:r>
              <a:rPr lang="en-US" sz="2000" b="1" dirty="0" err="1">
                <a:solidFill>
                  <a:srgbClr val="C00000"/>
                </a:solidFill>
                <a:latin typeface="Courier New" panose="02070309020205020404" pitchFamily="49" charset="0"/>
                <a:cs typeface="Courier New" panose="02070309020205020404" pitchFamily="49" charset="0"/>
              </a:rPr>
              <a:t>tr_report</a:t>
            </a:r>
            <a:endParaRPr lang="en-US" sz="2000" b="1" dirty="0">
              <a:solidFill>
                <a:srgbClr val="C00000"/>
              </a:solidFill>
              <a:latin typeface="Courier New" panose="02070309020205020404" pitchFamily="49" charset="0"/>
              <a:cs typeface="Courier New" panose="02070309020205020404" pitchFamily="49" charset="0"/>
            </a:endParaRPr>
          </a:p>
          <a:p>
            <a:r>
              <a:rPr lang="en-US" dirty="0">
                <a:solidFill>
                  <a:srgbClr val="0070C0"/>
                </a:solidFill>
                <a:latin typeface="Courier New" panose="02070309020205020404" pitchFamily="49" charset="0"/>
                <a:cs typeface="Courier New" panose="02070309020205020404" pitchFamily="49" charset="0"/>
              </a:rPr>
              <a:t>       </a:t>
            </a:r>
            <a:r>
              <a:rPr lang="en-US" dirty="0" err="1">
                <a:solidFill>
                  <a:srgbClr val="0070C0"/>
                </a:solidFill>
                <a:latin typeface="Courier New" panose="02070309020205020404" pitchFamily="49" charset="0"/>
                <a:cs typeface="Courier New" panose="02070309020205020404" pitchFamily="49" charset="0"/>
              </a:rPr>
              <a:t>D1</a:t>
            </a:r>
            <a:r>
              <a:rPr lang="en-US" dirty="0">
                <a:solidFill>
                  <a:srgbClr val="0070C0"/>
                </a:solidFill>
                <a:latin typeface="Courier New" panose="02070309020205020404" pitchFamily="49" charset="0"/>
                <a:cs typeface="Courier New" panose="02070309020205020404" pitchFamily="49" charset="0"/>
              </a:rPr>
              <a:t> </a:t>
            </a:r>
            <a:r>
              <a:rPr lang="en-US" dirty="0" err="1">
                <a:solidFill>
                  <a:srgbClr val="0070C0"/>
                </a:solidFill>
                <a:latin typeface="Courier New" panose="02070309020205020404" pitchFamily="49" charset="0"/>
                <a:cs typeface="Courier New" panose="02070309020205020404" pitchFamily="49" charset="0"/>
              </a:rPr>
              <a:t>D2</a:t>
            </a:r>
            <a:r>
              <a:rPr lang="en-US" dirty="0">
                <a:solidFill>
                  <a:srgbClr val="0070C0"/>
                </a:solidFill>
                <a:latin typeface="Courier New" panose="02070309020205020404" pitchFamily="49" charset="0"/>
                <a:cs typeface="Courier New" panose="02070309020205020404" pitchFamily="49" charset="0"/>
              </a:rPr>
              <a:t> </a:t>
            </a:r>
            <a:r>
              <a:rPr lang="en-US" dirty="0" err="1">
                <a:solidFill>
                  <a:srgbClr val="0070C0"/>
                </a:solidFill>
                <a:latin typeface="Courier New" panose="02070309020205020404" pitchFamily="49" charset="0"/>
                <a:cs typeface="Courier New" panose="02070309020205020404" pitchFamily="49" charset="0"/>
              </a:rPr>
              <a:t>D3</a:t>
            </a:r>
            <a:r>
              <a:rPr lang="en-US" dirty="0">
                <a:solidFill>
                  <a:srgbClr val="0070C0"/>
                </a:solidFill>
                <a:latin typeface="Courier New" panose="02070309020205020404" pitchFamily="49" charset="0"/>
                <a:cs typeface="Courier New" panose="02070309020205020404" pitchFamily="49" charset="0"/>
              </a:rPr>
              <a:t> </a:t>
            </a:r>
            <a:r>
              <a:rPr lang="en-US" dirty="0" err="1">
                <a:solidFill>
                  <a:srgbClr val="0070C0"/>
                </a:solidFill>
                <a:latin typeface="Courier New" panose="02070309020205020404" pitchFamily="49" charset="0"/>
                <a:cs typeface="Courier New" panose="02070309020205020404" pitchFamily="49" charset="0"/>
              </a:rPr>
              <a:t>D4</a:t>
            </a:r>
            <a:r>
              <a:rPr lang="en-US" dirty="0">
                <a:solidFill>
                  <a:srgbClr val="0070C0"/>
                </a:solidFill>
                <a:latin typeface="Courier New" panose="02070309020205020404" pitchFamily="49" charset="0"/>
                <a:cs typeface="Courier New" panose="02070309020205020404" pitchFamily="49" charset="0"/>
              </a:rPr>
              <a:t> supply</a:t>
            </a:r>
          </a:p>
          <a:p>
            <a:r>
              <a:rPr lang="en-US" dirty="0" err="1">
                <a:solidFill>
                  <a:srgbClr val="0070C0"/>
                </a:solidFill>
                <a:latin typeface="Courier New" panose="02070309020205020404" pitchFamily="49" charset="0"/>
                <a:cs typeface="Courier New" panose="02070309020205020404" pitchFamily="49" charset="0"/>
              </a:rPr>
              <a:t>S1</a:t>
            </a:r>
            <a:r>
              <a:rPr lang="en-US" dirty="0">
                <a:solidFill>
                  <a:srgbClr val="0070C0"/>
                </a:solidFill>
                <a:latin typeface="Courier New" panose="02070309020205020404" pitchFamily="49" charset="0"/>
                <a:cs typeface="Courier New" panose="02070309020205020404" pitchFamily="49" charset="0"/>
              </a:rPr>
              <a:t>      5  0  0  0      5</a:t>
            </a:r>
          </a:p>
          <a:p>
            <a:r>
              <a:rPr lang="en-US" dirty="0" err="1">
                <a:solidFill>
                  <a:srgbClr val="0070C0"/>
                </a:solidFill>
                <a:latin typeface="Courier New" panose="02070309020205020404" pitchFamily="49" charset="0"/>
                <a:cs typeface="Courier New" panose="02070309020205020404" pitchFamily="49" charset="0"/>
              </a:rPr>
              <a:t>S2</a:t>
            </a:r>
            <a:r>
              <a:rPr lang="en-US" dirty="0">
                <a:solidFill>
                  <a:srgbClr val="0070C0"/>
                </a:solidFill>
                <a:latin typeface="Courier New" panose="02070309020205020404" pitchFamily="49" charset="0"/>
                <a:cs typeface="Courier New" panose="02070309020205020404" pitchFamily="49" charset="0"/>
              </a:rPr>
              <a:t>      2  8  0  0     10</a:t>
            </a:r>
          </a:p>
          <a:p>
            <a:r>
              <a:rPr lang="en-US" dirty="0" err="1">
                <a:solidFill>
                  <a:srgbClr val="0070C0"/>
                </a:solidFill>
                <a:latin typeface="Courier New" panose="02070309020205020404" pitchFamily="49" charset="0"/>
                <a:cs typeface="Courier New" panose="02070309020205020404" pitchFamily="49" charset="0"/>
              </a:rPr>
              <a:t>S3</a:t>
            </a:r>
            <a:r>
              <a:rPr lang="en-US" dirty="0">
                <a:solidFill>
                  <a:srgbClr val="0070C0"/>
                </a:solidFill>
                <a:latin typeface="Courier New" panose="02070309020205020404" pitchFamily="49" charset="0"/>
                <a:cs typeface="Courier New" panose="02070309020205020404" pitchFamily="49" charset="0"/>
              </a:rPr>
              <a:t>      5  0  4  6     15</a:t>
            </a:r>
          </a:p>
          <a:p>
            <a:r>
              <a:rPr lang="en-US" dirty="0">
                <a:solidFill>
                  <a:srgbClr val="0070C0"/>
                </a:solidFill>
                <a:latin typeface="Courier New" panose="02070309020205020404" pitchFamily="49" charset="0"/>
                <a:cs typeface="Courier New" panose="02070309020205020404" pitchFamily="49" charset="0"/>
              </a:rPr>
              <a:t>demand 12  8  4  6     </a:t>
            </a:r>
            <a:r>
              <a:rPr lang="en-US" dirty="0" smtClean="0">
                <a:solidFill>
                  <a:srgbClr val="0070C0"/>
                </a:solidFill>
                <a:latin typeface="Courier New" panose="02070309020205020404" pitchFamily="49" charset="0"/>
                <a:cs typeface="Courier New" panose="02070309020205020404" pitchFamily="49" charset="0"/>
              </a:rPr>
              <a:t>30</a:t>
            </a:r>
            <a:endParaRPr lang="en-US" dirty="0">
              <a:solidFill>
                <a:srgbClr val="0070C0"/>
              </a:solidFill>
              <a:latin typeface="Courier New" panose="02070309020205020404" pitchFamily="49" charset="0"/>
              <a:cs typeface="Courier New" panose="02070309020205020404" pitchFamily="49" charset="0"/>
            </a:endParaRPr>
          </a:p>
        </p:txBody>
      </p:sp>
      <p:sp>
        <p:nvSpPr>
          <p:cNvPr id="5" name="Rectangle 4"/>
          <p:cNvSpPr/>
          <p:nvPr/>
        </p:nvSpPr>
        <p:spPr>
          <a:xfrm>
            <a:off x="392878" y="4748358"/>
            <a:ext cx="11482892" cy="1708160"/>
          </a:xfrm>
          <a:prstGeom prst="rect">
            <a:avLst/>
          </a:prstGeom>
          <a:noFill/>
        </p:spPr>
        <p:txBody>
          <a:bodyPr wrap="square" rtlCol="0">
            <a:spAutoFit/>
          </a:bodyPr>
          <a:lstStyle/>
          <a:p>
            <a:pPr>
              <a:spcAft>
                <a:spcPts val="600"/>
              </a:spcAft>
            </a:pPr>
            <a:r>
              <a:rPr lang="en-US" sz="2000" dirty="0" smtClean="0"/>
              <a:t>The above R procedures are interesting and they contribute to better understanding of the </a:t>
            </a:r>
            <a:r>
              <a:rPr lang="en-US" sz="2000" b="1" dirty="0" smtClean="0"/>
              <a:t>R</a:t>
            </a:r>
            <a:r>
              <a:rPr lang="en-US" sz="2000" dirty="0" smtClean="0"/>
              <a:t> language. In particular, the students practice and learn more about vectors and matrices.</a:t>
            </a:r>
          </a:p>
          <a:p>
            <a:pPr>
              <a:spcAft>
                <a:spcPts val="600"/>
              </a:spcAft>
            </a:pPr>
            <a:r>
              <a:rPr lang="en-US" sz="2000" dirty="0" smtClean="0"/>
              <a:t>However, for the busy individuals, there exist another library ("</a:t>
            </a:r>
            <a:r>
              <a:rPr lang="en-US" sz="2000" b="1" dirty="0" err="1" smtClean="0">
                <a:solidFill>
                  <a:srgbClr val="0070C0"/>
                </a:solidFill>
                <a:latin typeface="Courier New" panose="02070309020205020404" pitchFamily="49" charset="0"/>
                <a:cs typeface="Courier New" panose="02070309020205020404" pitchFamily="49" charset="0"/>
              </a:rPr>
              <a:t>lpSolve</a:t>
            </a:r>
            <a:r>
              <a:rPr lang="en-US" sz="2000" dirty="0" smtClean="0"/>
              <a:t>")  that is equipped with a transportation-friendly function, </a:t>
            </a:r>
            <a:r>
              <a:rPr lang="en-US" sz="2000" b="1" dirty="0" err="1" smtClean="0">
                <a:latin typeface="Courier New" panose="02070309020205020404" pitchFamily="49" charset="0"/>
                <a:cs typeface="Courier New" panose="02070309020205020404" pitchFamily="49" charset="0"/>
              </a:rPr>
              <a:t>lp.transport</a:t>
            </a:r>
            <a:r>
              <a:rPr lang="en-US" sz="2000" dirty="0" smtClean="0"/>
              <a:t>. Its utilization is straight forward. It does not require writing and rewriting of the LP model's structures.  The next slide show how to use it.</a:t>
            </a:r>
            <a:endParaRPr lang="en-US" sz="2000" dirty="0"/>
          </a:p>
        </p:txBody>
      </p:sp>
    </p:spTree>
    <p:extLst>
      <p:ext uri="{BB962C8B-B14F-4D97-AF65-F5344CB8AC3E}">
        <p14:creationId xmlns:p14="http://schemas.microsoft.com/office/powerpoint/2010/main" val="4176039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826" y="36482"/>
            <a:ext cx="11672944" cy="807459"/>
          </a:xfrm>
        </p:spPr>
        <p:txBody>
          <a:bodyPr/>
          <a:lstStyle/>
          <a:p>
            <a:r>
              <a:rPr lang="en-US" dirty="0"/>
              <a:t>Linear Programming </a:t>
            </a:r>
            <a:r>
              <a:rPr lang="en-US" dirty="0" smtClean="0"/>
              <a:t>Setup and Solution in R </a:t>
            </a:r>
            <a:r>
              <a:rPr lang="en-US" sz="3200" dirty="0" smtClean="0">
                <a:solidFill>
                  <a:srgbClr val="002060"/>
                </a:solidFill>
              </a:rPr>
              <a:t>[</a:t>
            </a:r>
            <a:r>
              <a:rPr lang="en-US" sz="3200" dirty="0" err="1" smtClean="0">
                <a:solidFill>
                  <a:srgbClr val="002060"/>
                </a:solidFill>
              </a:rPr>
              <a:t>5a</a:t>
            </a:r>
            <a:r>
              <a:rPr lang="en-US" sz="3200" dirty="0" smtClean="0">
                <a:solidFill>
                  <a:srgbClr val="002060"/>
                </a:solidFill>
              </a:rPr>
              <a:t>]</a:t>
            </a:r>
            <a:endParaRPr lang="en-US" sz="3200" dirty="0">
              <a:solidFill>
                <a:srgbClr val="002060"/>
              </a:solidFill>
            </a:endParaRPr>
          </a:p>
        </p:txBody>
      </p:sp>
      <p:sp>
        <p:nvSpPr>
          <p:cNvPr id="3" name="Rectangle 2"/>
          <p:cNvSpPr/>
          <p:nvPr/>
        </p:nvSpPr>
        <p:spPr>
          <a:xfrm>
            <a:off x="312868" y="741071"/>
            <a:ext cx="9242612" cy="461665"/>
          </a:xfrm>
          <a:prstGeom prst="rect">
            <a:avLst/>
          </a:prstGeom>
          <a:noFill/>
        </p:spPr>
        <p:txBody>
          <a:bodyPr wrap="square" rtlCol="0">
            <a:spAutoFit/>
          </a:bodyPr>
          <a:lstStyle/>
          <a:p>
            <a:pPr>
              <a:spcAft>
                <a:spcPts val="600"/>
              </a:spcAft>
            </a:pPr>
            <a:r>
              <a:rPr lang="en-US" sz="2400" dirty="0" smtClean="0"/>
              <a:t>R Code</a:t>
            </a:r>
            <a:endParaRPr lang="en-US" sz="2400" dirty="0"/>
          </a:p>
        </p:txBody>
      </p:sp>
      <p:sp>
        <p:nvSpPr>
          <p:cNvPr id="10" name="Rectangle 9"/>
          <p:cNvSpPr/>
          <p:nvPr/>
        </p:nvSpPr>
        <p:spPr>
          <a:xfrm>
            <a:off x="541468" y="1202736"/>
            <a:ext cx="7288082" cy="5478423"/>
          </a:xfrm>
          <a:prstGeom prst="rect">
            <a:avLst/>
          </a:prstGeom>
          <a:noFill/>
        </p:spPr>
        <p:txBody>
          <a:bodyPr wrap="square" rtlCol="0">
            <a:spAutoFit/>
          </a:bodyPr>
          <a:lstStyle/>
          <a:p>
            <a:r>
              <a:rPr lang="en-US" sz="1400" dirty="0">
                <a:solidFill>
                  <a:srgbClr val="009644"/>
                </a:solidFill>
                <a:latin typeface="Courier New" panose="02070309020205020404" pitchFamily="49" charset="0"/>
                <a:cs typeface="Courier New" panose="02070309020205020404" pitchFamily="49" charset="0"/>
              </a:rPr>
              <a:t># Install the </a:t>
            </a:r>
            <a:r>
              <a:rPr lang="en-US" sz="1400" dirty="0" smtClean="0">
                <a:solidFill>
                  <a:srgbClr val="009644"/>
                </a:solidFill>
                <a:latin typeface="Courier New" panose="02070309020205020404" pitchFamily="49" charset="0"/>
                <a:cs typeface="Courier New" panose="02070309020205020404" pitchFamily="49" charset="0"/>
              </a:rPr>
              <a:t>"</a:t>
            </a:r>
            <a:r>
              <a:rPr lang="en-US" sz="1400" dirty="0" err="1" smtClean="0">
                <a:solidFill>
                  <a:srgbClr val="009644"/>
                </a:solidFill>
                <a:latin typeface="Courier New" panose="02070309020205020404" pitchFamily="49" charset="0"/>
                <a:cs typeface="Courier New" panose="02070309020205020404" pitchFamily="49" charset="0"/>
              </a:rPr>
              <a:t>igraph</a:t>
            </a:r>
            <a:r>
              <a:rPr lang="en-US" sz="1400" dirty="0" smtClean="0">
                <a:solidFill>
                  <a:srgbClr val="009644"/>
                </a:solidFill>
                <a:latin typeface="Courier New" panose="02070309020205020404" pitchFamily="49" charset="0"/>
                <a:cs typeface="Courier New" panose="02070309020205020404" pitchFamily="49" charset="0"/>
              </a:rPr>
              <a:t>" library </a:t>
            </a:r>
            <a:r>
              <a:rPr lang="en-US" sz="1400" dirty="0">
                <a:solidFill>
                  <a:srgbClr val="009644"/>
                </a:solidFill>
                <a:latin typeface="Courier New" panose="02070309020205020404" pitchFamily="49" charset="0"/>
                <a:cs typeface="Courier New" panose="02070309020205020404" pitchFamily="49" charset="0"/>
              </a:rPr>
              <a:t>unless it is already set up.</a:t>
            </a:r>
          </a:p>
          <a:p>
            <a:r>
              <a:rPr lang="en-US" sz="1400" b="1" dirty="0" err="1">
                <a:solidFill>
                  <a:srgbClr val="C00000"/>
                </a:solidFill>
                <a:latin typeface="Courier New" panose="02070309020205020404" pitchFamily="49" charset="0"/>
                <a:cs typeface="Courier New" panose="02070309020205020404" pitchFamily="49" charset="0"/>
              </a:rPr>
              <a:t>install.packages</a:t>
            </a:r>
            <a:r>
              <a:rPr lang="en-US" sz="1400" b="1" dirty="0" smtClean="0">
                <a:solidFill>
                  <a:srgbClr val="C00000"/>
                </a:solidFill>
                <a:latin typeface="Courier New" panose="02070309020205020404" pitchFamily="49" charset="0"/>
                <a:cs typeface="Courier New" panose="02070309020205020404" pitchFamily="49" charset="0"/>
              </a:rPr>
              <a:t>("</a:t>
            </a:r>
            <a:r>
              <a:rPr lang="en-US" sz="1400" b="1" dirty="0" err="1" smtClean="0">
                <a:solidFill>
                  <a:srgbClr val="C00000"/>
                </a:solidFill>
                <a:latin typeface="Courier New" panose="02070309020205020404" pitchFamily="49" charset="0"/>
                <a:cs typeface="Courier New" panose="02070309020205020404" pitchFamily="49" charset="0"/>
              </a:rPr>
              <a:t>igraph</a:t>
            </a:r>
            <a:r>
              <a:rPr lang="en-US" sz="1400" b="1" dirty="0" smtClean="0">
                <a:solidFill>
                  <a:srgbClr val="C00000"/>
                </a:solidFill>
                <a:latin typeface="Courier New" panose="02070309020205020404" pitchFamily="49" charset="0"/>
                <a:cs typeface="Courier New" panose="02070309020205020404" pitchFamily="49" charset="0"/>
              </a:rPr>
              <a:t>")</a:t>
            </a:r>
            <a:endParaRPr lang="en-US" sz="1400" b="1" dirty="0">
              <a:solidFill>
                <a:srgbClr val="C00000"/>
              </a:solidFill>
              <a:latin typeface="Courier New" panose="02070309020205020404" pitchFamily="49" charset="0"/>
              <a:cs typeface="Courier New" panose="02070309020205020404" pitchFamily="49" charset="0"/>
            </a:endParaRPr>
          </a:p>
          <a:p>
            <a:r>
              <a:rPr lang="en-US" sz="1400" dirty="0">
                <a:solidFill>
                  <a:srgbClr val="009644"/>
                </a:solidFill>
                <a:latin typeface="Courier New" panose="02070309020205020404" pitchFamily="49" charset="0"/>
                <a:cs typeface="Courier New" panose="02070309020205020404" pitchFamily="49" charset="0"/>
              </a:rPr>
              <a:t># Use the library.</a:t>
            </a:r>
          </a:p>
          <a:p>
            <a:r>
              <a:rPr lang="en-US" sz="1400" b="1" dirty="0" smtClean="0">
                <a:solidFill>
                  <a:srgbClr val="C00000"/>
                </a:solidFill>
                <a:latin typeface="Courier New" panose="02070309020205020404" pitchFamily="49" charset="0"/>
                <a:cs typeface="Courier New" panose="02070309020205020404" pitchFamily="49" charset="0"/>
              </a:rPr>
              <a:t>library(</a:t>
            </a:r>
            <a:r>
              <a:rPr lang="en-US" sz="1400" b="1" dirty="0" err="1">
                <a:solidFill>
                  <a:srgbClr val="C00000"/>
                </a:solidFill>
                <a:latin typeface="Courier New" panose="02070309020205020404" pitchFamily="49" charset="0"/>
                <a:cs typeface="Courier New" panose="02070309020205020404" pitchFamily="49" charset="0"/>
              </a:rPr>
              <a:t>igraph</a:t>
            </a:r>
            <a:r>
              <a:rPr lang="en-US" sz="1400" b="1" dirty="0" smtClean="0">
                <a:solidFill>
                  <a:srgbClr val="C00000"/>
                </a:solidFill>
                <a:latin typeface="Courier New" panose="02070309020205020404" pitchFamily="49" charset="0"/>
                <a:cs typeface="Courier New" panose="02070309020205020404" pitchFamily="49" charset="0"/>
              </a:rPr>
              <a:t>)</a:t>
            </a:r>
          </a:p>
          <a:p>
            <a:r>
              <a:rPr lang="en-US" sz="1400" dirty="0" smtClean="0">
                <a:solidFill>
                  <a:srgbClr val="009644"/>
                </a:solidFill>
                <a:latin typeface="Courier New" panose="02070309020205020404" pitchFamily="49" charset="0"/>
                <a:cs typeface="Courier New" panose="02070309020205020404" pitchFamily="49" charset="0"/>
              </a:rPr>
              <a:t># Define the coefficients of the objective function as a matrix.</a:t>
            </a:r>
            <a:endParaRPr lang="en-US" sz="1400" b="1" dirty="0" smtClean="0">
              <a:solidFill>
                <a:srgbClr val="C00000"/>
              </a:solidFill>
              <a:latin typeface="Courier New" panose="02070309020205020404" pitchFamily="49" charset="0"/>
              <a:cs typeface="Courier New" panose="02070309020205020404" pitchFamily="49" charset="0"/>
            </a:endParaRPr>
          </a:p>
          <a:p>
            <a:r>
              <a:rPr lang="en-US" sz="1400" b="1" dirty="0" err="1" smtClean="0">
                <a:solidFill>
                  <a:srgbClr val="C00000"/>
                </a:solidFill>
                <a:latin typeface="Courier New" panose="02070309020205020404" pitchFamily="49" charset="0"/>
                <a:cs typeface="Courier New" panose="02070309020205020404" pitchFamily="49" charset="0"/>
              </a:rPr>
              <a:t>mxC</a:t>
            </a:r>
            <a:r>
              <a:rPr lang="en-US" sz="1400" b="1" dirty="0" smtClean="0">
                <a:solidFill>
                  <a:srgbClr val="C00000"/>
                </a:solidFill>
                <a:latin typeface="Courier New" panose="02070309020205020404" pitchFamily="49" charset="0"/>
                <a:cs typeface="Courier New" panose="02070309020205020404" pitchFamily="49" charset="0"/>
              </a:rPr>
              <a:t> = </a:t>
            </a:r>
            <a:r>
              <a:rPr lang="en-US" sz="1400" b="1" dirty="0" err="1" smtClean="0">
                <a:solidFill>
                  <a:srgbClr val="C00000"/>
                </a:solidFill>
                <a:latin typeface="Courier New" panose="02070309020205020404" pitchFamily="49" charset="0"/>
                <a:cs typeface="Courier New" panose="02070309020205020404" pitchFamily="49" charset="0"/>
              </a:rPr>
              <a:t>read.table</a:t>
            </a:r>
            <a:r>
              <a:rPr lang="en-US" sz="1400" b="1" dirty="0" smtClean="0">
                <a:solidFill>
                  <a:srgbClr val="C00000"/>
                </a:solidFill>
                <a:latin typeface="Courier New" panose="02070309020205020404" pitchFamily="49" charset="0"/>
                <a:cs typeface="Courier New" panose="02070309020205020404" pitchFamily="49" charset="0"/>
              </a:rPr>
              <a:t>(text = '2 </a:t>
            </a:r>
            <a:r>
              <a:rPr lang="en-US" sz="1400" b="1" dirty="0">
                <a:solidFill>
                  <a:srgbClr val="C00000"/>
                </a:solidFill>
                <a:latin typeface="Courier New" panose="02070309020205020404" pitchFamily="49" charset="0"/>
                <a:cs typeface="Courier New" panose="02070309020205020404" pitchFamily="49" charset="0"/>
              </a:rPr>
              <a:t>3 5 6</a:t>
            </a:r>
          </a:p>
          <a:p>
            <a:r>
              <a:rPr lang="en-US" sz="1400" b="1" dirty="0">
                <a:solidFill>
                  <a:srgbClr val="C00000"/>
                </a:solidFill>
                <a:latin typeface="Courier New" panose="02070309020205020404" pitchFamily="49" charset="0"/>
                <a:cs typeface="Courier New" panose="02070309020205020404" pitchFamily="49" charset="0"/>
              </a:rPr>
              <a:t>2 1 3 5</a:t>
            </a:r>
          </a:p>
          <a:p>
            <a:r>
              <a:rPr lang="en-US" sz="1400" b="1" dirty="0">
                <a:solidFill>
                  <a:srgbClr val="C00000"/>
                </a:solidFill>
                <a:latin typeface="Courier New" panose="02070309020205020404" pitchFamily="49" charset="0"/>
                <a:cs typeface="Courier New" panose="02070309020205020404" pitchFamily="49" charset="0"/>
              </a:rPr>
              <a:t>3 8 4 </a:t>
            </a:r>
            <a:r>
              <a:rPr lang="en-US" sz="1400" b="1" dirty="0" smtClean="0">
                <a:solidFill>
                  <a:srgbClr val="C00000"/>
                </a:solidFill>
                <a:latin typeface="Courier New" panose="02070309020205020404" pitchFamily="49" charset="0"/>
                <a:cs typeface="Courier New" panose="02070309020205020404" pitchFamily="49" charset="0"/>
              </a:rPr>
              <a:t>6', header=FALSE)</a:t>
            </a:r>
          </a:p>
          <a:p>
            <a:r>
              <a:rPr lang="en-US" sz="1400" dirty="0">
                <a:solidFill>
                  <a:srgbClr val="009644"/>
                </a:solidFill>
                <a:latin typeface="Courier New" panose="02070309020205020404" pitchFamily="49" charset="0"/>
                <a:cs typeface="Courier New" panose="02070309020205020404" pitchFamily="49" charset="0"/>
              </a:rPr>
              <a:t># </a:t>
            </a:r>
            <a:r>
              <a:rPr lang="en-US" sz="1400" dirty="0" err="1" smtClean="0">
                <a:solidFill>
                  <a:srgbClr val="009644"/>
                </a:solidFill>
                <a:latin typeface="Courier New" panose="02070309020205020404" pitchFamily="49" charset="0"/>
                <a:cs typeface="Courier New" panose="02070309020205020404" pitchFamily="49" charset="0"/>
              </a:rPr>
              <a:t>read.table</a:t>
            </a:r>
            <a:r>
              <a:rPr lang="en-US" sz="1400" dirty="0" smtClean="0">
                <a:solidFill>
                  <a:srgbClr val="009644"/>
                </a:solidFill>
                <a:latin typeface="Courier New" panose="02070309020205020404" pitchFamily="49" charset="0"/>
                <a:cs typeface="Courier New" panose="02070309020205020404" pitchFamily="49" charset="0"/>
              </a:rPr>
              <a:t> has created a </a:t>
            </a:r>
            <a:r>
              <a:rPr lang="en-US" sz="1400" dirty="0" err="1" smtClean="0">
                <a:solidFill>
                  <a:srgbClr val="009644"/>
                </a:solidFill>
                <a:latin typeface="Courier New" panose="02070309020205020404" pitchFamily="49" charset="0"/>
                <a:cs typeface="Courier New" panose="02070309020205020404" pitchFamily="49" charset="0"/>
              </a:rPr>
              <a:t>data.frame</a:t>
            </a:r>
            <a:r>
              <a:rPr lang="en-US" sz="1400" dirty="0" smtClean="0">
                <a:solidFill>
                  <a:srgbClr val="009644"/>
                </a:solidFill>
                <a:latin typeface="Courier New" panose="02070309020205020404" pitchFamily="49" charset="0"/>
                <a:cs typeface="Courier New" panose="02070309020205020404" pitchFamily="49" charset="0"/>
              </a:rPr>
              <a:t>. </a:t>
            </a:r>
            <a:br>
              <a:rPr lang="en-US" sz="1400" dirty="0" smtClean="0">
                <a:solidFill>
                  <a:srgbClr val="009644"/>
                </a:solidFill>
                <a:latin typeface="Courier New" panose="02070309020205020404" pitchFamily="49" charset="0"/>
                <a:cs typeface="Courier New" panose="02070309020205020404" pitchFamily="49" charset="0"/>
              </a:rPr>
            </a:br>
            <a:r>
              <a:rPr lang="en-US" sz="1400" dirty="0" smtClean="0">
                <a:solidFill>
                  <a:srgbClr val="009644"/>
                </a:solidFill>
                <a:latin typeface="Courier New" panose="02070309020205020404" pitchFamily="49" charset="0"/>
                <a:cs typeface="Courier New" panose="02070309020205020404" pitchFamily="49" charset="0"/>
              </a:rPr>
              <a:t># Convert it to a matrix.</a:t>
            </a:r>
            <a:endParaRPr lang="en-US" sz="1400" b="1" dirty="0" smtClean="0">
              <a:solidFill>
                <a:srgbClr val="C00000"/>
              </a:solidFill>
              <a:latin typeface="Courier New" panose="02070309020205020404" pitchFamily="49" charset="0"/>
              <a:cs typeface="Courier New" panose="02070309020205020404" pitchFamily="49" charset="0"/>
            </a:endParaRPr>
          </a:p>
          <a:p>
            <a:r>
              <a:rPr lang="en-US" sz="1400" b="1" dirty="0" err="1" smtClean="0">
                <a:solidFill>
                  <a:srgbClr val="C00000"/>
                </a:solidFill>
                <a:latin typeface="Courier New" panose="02070309020205020404" pitchFamily="49" charset="0"/>
                <a:cs typeface="Courier New" panose="02070309020205020404" pitchFamily="49" charset="0"/>
              </a:rPr>
              <a:t>mxC</a:t>
            </a:r>
            <a:r>
              <a:rPr lang="en-US" sz="1400" b="1" dirty="0" smtClean="0">
                <a:solidFill>
                  <a:srgbClr val="C00000"/>
                </a:solidFill>
                <a:latin typeface="Courier New" panose="02070309020205020404" pitchFamily="49" charset="0"/>
                <a:cs typeface="Courier New" panose="02070309020205020404" pitchFamily="49" charset="0"/>
              </a:rPr>
              <a:t> = </a:t>
            </a:r>
            <a:r>
              <a:rPr lang="en-US" sz="1400" b="1" dirty="0" err="1" smtClean="0">
                <a:solidFill>
                  <a:srgbClr val="C00000"/>
                </a:solidFill>
                <a:latin typeface="Courier New" panose="02070309020205020404" pitchFamily="49" charset="0"/>
                <a:cs typeface="Courier New" panose="02070309020205020404" pitchFamily="49" charset="0"/>
              </a:rPr>
              <a:t>as.matrix</a:t>
            </a:r>
            <a:r>
              <a:rPr lang="en-US" sz="1400" b="1" dirty="0" smtClean="0">
                <a:solidFill>
                  <a:srgbClr val="C00000"/>
                </a:solidFill>
                <a:latin typeface="Courier New" panose="02070309020205020404" pitchFamily="49" charset="0"/>
                <a:cs typeface="Courier New" panose="02070309020205020404" pitchFamily="49" charset="0"/>
              </a:rPr>
              <a:t>(</a:t>
            </a:r>
            <a:r>
              <a:rPr lang="en-US" sz="1400" b="1" dirty="0" err="1" smtClean="0">
                <a:solidFill>
                  <a:srgbClr val="C00000"/>
                </a:solidFill>
                <a:latin typeface="Courier New" panose="02070309020205020404" pitchFamily="49" charset="0"/>
                <a:cs typeface="Courier New" panose="02070309020205020404" pitchFamily="49" charset="0"/>
              </a:rPr>
              <a:t>mxC</a:t>
            </a:r>
            <a:r>
              <a:rPr lang="en-US" sz="1400" b="1" dirty="0" smtClean="0">
                <a:solidFill>
                  <a:srgbClr val="C00000"/>
                </a:solidFill>
                <a:latin typeface="Courier New" panose="02070309020205020404" pitchFamily="49" charset="0"/>
                <a:cs typeface="Courier New" panose="02070309020205020404" pitchFamily="49" charset="0"/>
              </a:rPr>
              <a:t>)</a:t>
            </a:r>
          </a:p>
          <a:p>
            <a:r>
              <a:rPr lang="en-US" sz="1400" b="1" dirty="0" err="1" smtClean="0">
                <a:solidFill>
                  <a:srgbClr val="C00000"/>
                </a:solidFill>
                <a:latin typeface="Courier New" panose="02070309020205020404" pitchFamily="49" charset="0"/>
                <a:cs typeface="Courier New" panose="02070309020205020404" pitchFamily="49" charset="0"/>
              </a:rPr>
              <a:t>colnames</a:t>
            </a:r>
            <a:r>
              <a:rPr lang="en-US" sz="1400" b="1" dirty="0" smtClean="0">
                <a:solidFill>
                  <a:srgbClr val="C00000"/>
                </a:solidFill>
                <a:latin typeface="Courier New" panose="02070309020205020404" pitchFamily="49" charset="0"/>
                <a:cs typeface="Courier New" panose="02070309020205020404" pitchFamily="49" charset="0"/>
              </a:rPr>
              <a:t>(</a:t>
            </a:r>
            <a:r>
              <a:rPr lang="en-US" sz="1400" b="1" dirty="0" err="1" smtClean="0">
                <a:solidFill>
                  <a:srgbClr val="C00000"/>
                </a:solidFill>
                <a:latin typeface="Courier New" panose="02070309020205020404" pitchFamily="49" charset="0"/>
                <a:cs typeface="Courier New" panose="02070309020205020404" pitchFamily="49" charset="0"/>
              </a:rPr>
              <a:t>mxC</a:t>
            </a:r>
            <a:r>
              <a:rPr lang="en-US" sz="1400" b="1" dirty="0" smtClean="0">
                <a:solidFill>
                  <a:srgbClr val="C00000"/>
                </a:solidFill>
                <a:latin typeface="Courier New" panose="02070309020205020404" pitchFamily="49" charset="0"/>
                <a:cs typeface="Courier New" panose="02070309020205020404" pitchFamily="49" charset="0"/>
              </a:rPr>
              <a:t>) = NULL</a:t>
            </a:r>
          </a:p>
          <a:p>
            <a:r>
              <a:rPr lang="en-US" sz="1400" b="1" dirty="0" err="1">
                <a:solidFill>
                  <a:srgbClr val="C00000"/>
                </a:solidFill>
                <a:latin typeface="Courier New" panose="02070309020205020404" pitchFamily="49" charset="0"/>
                <a:cs typeface="Courier New" panose="02070309020205020404" pitchFamily="49" charset="0"/>
              </a:rPr>
              <a:t>mxC</a:t>
            </a:r>
            <a:r>
              <a:rPr lang="en-US" sz="1400" b="1" dirty="0">
                <a:solidFill>
                  <a:srgbClr val="C00000"/>
                </a:solidFill>
                <a:latin typeface="Courier New" panose="02070309020205020404" pitchFamily="49" charset="0"/>
                <a:cs typeface="Courier New" panose="02070309020205020404" pitchFamily="49" charset="0"/>
              </a:rPr>
              <a:t> </a:t>
            </a:r>
            <a:endParaRPr lang="en-US" sz="1400" b="1" dirty="0" smtClean="0">
              <a:solidFill>
                <a:srgbClr val="C0000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     [,1] [,2] [,3] [,4]</a:t>
            </a:r>
          </a:p>
          <a:p>
            <a:r>
              <a:rPr lang="en-US" sz="1400" dirty="0">
                <a:solidFill>
                  <a:srgbClr val="0070C0"/>
                </a:solidFill>
                <a:latin typeface="Courier New" panose="02070309020205020404" pitchFamily="49" charset="0"/>
                <a:cs typeface="Courier New" panose="02070309020205020404" pitchFamily="49" charset="0"/>
              </a:rPr>
              <a:t>[1,]    2    3    5    6</a:t>
            </a:r>
          </a:p>
          <a:p>
            <a:r>
              <a:rPr lang="en-US" sz="1400" dirty="0">
                <a:solidFill>
                  <a:srgbClr val="0070C0"/>
                </a:solidFill>
                <a:latin typeface="Courier New" panose="02070309020205020404" pitchFamily="49" charset="0"/>
                <a:cs typeface="Courier New" panose="02070309020205020404" pitchFamily="49" charset="0"/>
              </a:rPr>
              <a:t>[2,]    2    1    3    5</a:t>
            </a:r>
          </a:p>
          <a:p>
            <a:r>
              <a:rPr lang="en-US" sz="1400" dirty="0">
                <a:solidFill>
                  <a:srgbClr val="0070C0"/>
                </a:solidFill>
                <a:latin typeface="Courier New" panose="02070309020205020404" pitchFamily="49" charset="0"/>
                <a:cs typeface="Courier New" panose="02070309020205020404" pitchFamily="49" charset="0"/>
              </a:rPr>
              <a:t>[3,]    3    8    4    6</a:t>
            </a:r>
          </a:p>
          <a:p>
            <a:r>
              <a:rPr lang="en-US" sz="1400" dirty="0">
                <a:solidFill>
                  <a:srgbClr val="009644"/>
                </a:solidFill>
                <a:latin typeface="Courier New" panose="02070309020205020404" pitchFamily="49" charset="0"/>
                <a:cs typeface="Courier New" panose="02070309020205020404" pitchFamily="49" charset="0"/>
              </a:rPr>
              <a:t># The </a:t>
            </a:r>
            <a:r>
              <a:rPr lang="en-US" sz="1400" dirty="0" smtClean="0">
                <a:solidFill>
                  <a:srgbClr val="009644"/>
                </a:solidFill>
                <a:latin typeface="Courier New" panose="02070309020205020404" pitchFamily="49" charset="0"/>
                <a:cs typeface="Courier New" panose="02070309020205020404" pitchFamily="49" charset="0"/>
              </a:rPr>
              <a:t>supply vector.</a:t>
            </a:r>
            <a:endParaRPr lang="en-US" sz="1400" dirty="0">
              <a:solidFill>
                <a:srgbClr val="009644"/>
              </a:solidFill>
              <a:latin typeface="Courier New" panose="02070309020205020404" pitchFamily="49" charset="0"/>
              <a:cs typeface="Courier New" panose="02070309020205020404" pitchFamily="49" charset="0"/>
            </a:endParaRPr>
          </a:p>
          <a:p>
            <a:r>
              <a:rPr lang="en-US" sz="1400" b="1" dirty="0" smtClean="0">
                <a:solidFill>
                  <a:srgbClr val="C00000"/>
                </a:solidFill>
                <a:latin typeface="Courier New" panose="02070309020205020404" pitchFamily="49" charset="0"/>
                <a:cs typeface="Courier New" panose="02070309020205020404" pitchFamily="49" charset="0"/>
              </a:rPr>
              <a:t>vs </a:t>
            </a:r>
            <a:r>
              <a:rPr lang="en-US" sz="1400" b="1" dirty="0">
                <a:solidFill>
                  <a:srgbClr val="C00000"/>
                </a:solidFill>
                <a:latin typeface="Courier New" panose="02070309020205020404" pitchFamily="49" charset="0"/>
                <a:cs typeface="Courier New" panose="02070309020205020404" pitchFamily="49" charset="0"/>
              </a:rPr>
              <a:t>= c(5, 10, </a:t>
            </a:r>
            <a:r>
              <a:rPr lang="en-US" sz="1400" b="1" dirty="0" smtClean="0">
                <a:solidFill>
                  <a:srgbClr val="C00000"/>
                </a:solidFill>
                <a:latin typeface="Courier New" panose="02070309020205020404" pitchFamily="49" charset="0"/>
                <a:cs typeface="Courier New" panose="02070309020205020404" pitchFamily="49" charset="0"/>
              </a:rPr>
              <a:t>15)</a:t>
            </a:r>
            <a:endParaRPr lang="en-US" sz="1400" b="1" dirty="0">
              <a:solidFill>
                <a:srgbClr val="C00000"/>
              </a:solidFill>
              <a:latin typeface="Courier New" panose="02070309020205020404" pitchFamily="49" charset="0"/>
              <a:cs typeface="Courier New" panose="02070309020205020404" pitchFamily="49" charset="0"/>
            </a:endParaRPr>
          </a:p>
          <a:p>
            <a:r>
              <a:rPr lang="en-US" sz="1400" b="1" dirty="0" smtClean="0">
                <a:solidFill>
                  <a:srgbClr val="C00000"/>
                </a:solidFill>
                <a:latin typeface="Courier New" panose="02070309020205020404" pitchFamily="49" charset="0"/>
                <a:cs typeface="Courier New" panose="02070309020205020404" pitchFamily="49" charset="0"/>
              </a:rPr>
              <a:t>vs</a:t>
            </a:r>
            <a:endParaRPr lang="en-US" sz="1400" b="1" dirty="0">
              <a:solidFill>
                <a:srgbClr val="C0000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[1]  5 10 </a:t>
            </a:r>
            <a:r>
              <a:rPr lang="en-US" sz="1400" dirty="0" smtClean="0">
                <a:solidFill>
                  <a:srgbClr val="0070C0"/>
                </a:solidFill>
                <a:latin typeface="Courier New" panose="02070309020205020404" pitchFamily="49" charset="0"/>
                <a:cs typeface="Courier New" panose="02070309020205020404" pitchFamily="49" charset="0"/>
              </a:rPr>
              <a:t>15</a:t>
            </a:r>
          </a:p>
          <a:p>
            <a:r>
              <a:rPr lang="en-US" sz="1400" dirty="0">
                <a:solidFill>
                  <a:srgbClr val="009644"/>
                </a:solidFill>
                <a:latin typeface="Courier New" panose="02070309020205020404" pitchFamily="49" charset="0"/>
                <a:cs typeface="Courier New" panose="02070309020205020404" pitchFamily="49" charset="0"/>
              </a:rPr>
              <a:t># The </a:t>
            </a:r>
            <a:r>
              <a:rPr lang="en-US" sz="1400" dirty="0" smtClean="0">
                <a:solidFill>
                  <a:srgbClr val="009644"/>
                </a:solidFill>
                <a:latin typeface="Courier New" panose="02070309020205020404" pitchFamily="49" charset="0"/>
                <a:cs typeface="Courier New" panose="02070309020205020404" pitchFamily="49" charset="0"/>
              </a:rPr>
              <a:t>demand vector</a:t>
            </a:r>
            <a:r>
              <a:rPr lang="en-US" sz="1400" dirty="0">
                <a:solidFill>
                  <a:srgbClr val="009644"/>
                </a:solidFill>
                <a:latin typeface="Courier New" panose="02070309020205020404" pitchFamily="49" charset="0"/>
                <a:cs typeface="Courier New" panose="02070309020205020404" pitchFamily="49" charset="0"/>
              </a:rPr>
              <a:t>.</a:t>
            </a:r>
          </a:p>
          <a:p>
            <a:r>
              <a:rPr lang="en-US" sz="1400" b="1" dirty="0" err="1" smtClean="0">
                <a:solidFill>
                  <a:srgbClr val="C00000"/>
                </a:solidFill>
                <a:latin typeface="Courier New" panose="02070309020205020404" pitchFamily="49" charset="0"/>
                <a:cs typeface="Courier New" panose="02070309020205020404" pitchFamily="49" charset="0"/>
              </a:rPr>
              <a:t>vd</a:t>
            </a:r>
            <a:r>
              <a:rPr lang="en-US" sz="1400" b="1" dirty="0" smtClean="0">
                <a:solidFill>
                  <a:srgbClr val="C00000"/>
                </a:solidFill>
                <a:latin typeface="Courier New" panose="02070309020205020404" pitchFamily="49" charset="0"/>
                <a:cs typeface="Courier New" panose="02070309020205020404" pitchFamily="49" charset="0"/>
              </a:rPr>
              <a:t> </a:t>
            </a:r>
            <a:r>
              <a:rPr lang="en-US" sz="1400" b="1" dirty="0">
                <a:solidFill>
                  <a:srgbClr val="C00000"/>
                </a:solidFill>
                <a:latin typeface="Courier New" panose="02070309020205020404" pitchFamily="49" charset="0"/>
                <a:cs typeface="Courier New" panose="02070309020205020404" pitchFamily="49" charset="0"/>
              </a:rPr>
              <a:t>= </a:t>
            </a:r>
            <a:r>
              <a:rPr lang="en-US" sz="1400" b="1" dirty="0" smtClean="0">
                <a:solidFill>
                  <a:srgbClr val="C00000"/>
                </a:solidFill>
                <a:latin typeface="Courier New" panose="02070309020205020404" pitchFamily="49" charset="0"/>
                <a:cs typeface="Courier New" panose="02070309020205020404" pitchFamily="49" charset="0"/>
              </a:rPr>
              <a:t>c(12</a:t>
            </a:r>
            <a:r>
              <a:rPr lang="en-US" sz="1400" b="1" dirty="0">
                <a:solidFill>
                  <a:srgbClr val="C00000"/>
                </a:solidFill>
                <a:latin typeface="Courier New" panose="02070309020205020404" pitchFamily="49" charset="0"/>
                <a:cs typeface="Courier New" panose="02070309020205020404" pitchFamily="49" charset="0"/>
              </a:rPr>
              <a:t>, 8, 4, 6)</a:t>
            </a:r>
          </a:p>
          <a:p>
            <a:r>
              <a:rPr lang="en-US" sz="1400" b="1" dirty="0" err="1" smtClean="0">
                <a:solidFill>
                  <a:srgbClr val="C00000"/>
                </a:solidFill>
                <a:latin typeface="Courier New" panose="02070309020205020404" pitchFamily="49" charset="0"/>
                <a:cs typeface="Courier New" panose="02070309020205020404" pitchFamily="49" charset="0"/>
              </a:rPr>
              <a:t>vd</a:t>
            </a:r>
            <a:endParaRPr lang="en-US" sz="1400" b="1" dirty="0">
              <a:solidFill>
                <a:srgbClr val="C0000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[1]  </a:t>
            </a:r>
            <a:r>
              <a:rPr lang="en-US" sz="1400" dirty="0" smtClean="0">
                <a:solidFill>
                  <a:srgbClr val="0070C0"/>
                </a:solidFill>
                <a:latin typeface="Courier New" panose="02070309020205020404" pitchFamily="49" charset="0"/>
                <a:cs typeface="Courier New" panose="02070309020205020404" pitchFamily="49" charset="0"/>
              </a:rPr>
              <a:t>12  </a:t>
            </a:r>
            <a:r>
              <a:rPr lang="en-US" sz="1400" dirty="0">
                <a:solidFill>
                  <a:srgbClr val="0070C0"/>
                </a:solidFill>
                <a:latin typeface="Courier New" panose="02070309020205020404" pitchFamily="49" charset="0"/>
                <a:cs typeface="Courier New" panose="02070309020205020404" pitchFamily="49" charset="0"/>
              </a:rPr>
              <a:t>8  4  </a:t>
            </a:r>
            <a:r>
              <a:rPr lang="en-US" sz="1400" dirty="0" smtClean="0">
                <a:solidFill>
                  <a:srgbClr val="0070C0"/>
                </a:solidFill>
                <a:latin typeface="Courier New" panose="02070309020205020404" pitchFamily="49" charset="0"/>
                <a:cs typeface="Courier New" panose="02070309020205020404" pitchFamily="49" charset="0"/>
              </a:rPr>
              <a:t>6</a:t>
            </a:r>
            <a:endParaRPr lang="en-US" sz="1400" dirty="0">
              <a:solidFill>
                <a:srgbClr val="0070C0"/>
              </a:solidFill>
              <a:latin typeface="Courier New" panose="02070309020205020404" pitchFamily="49" charset="0"/>
              <a:cs typeface="Courier New" panose="02070309020205020404" pitchFamily="49" charset="0"/>
            </a:endParaRPr>
          </a:p>
        </p:txBody>
      </p:sp>
      <p:sp>
        <p:nvSpPr>
          <p:cNvPr id="4" name="TextBox 3"/>
          <p:cNvSpPr txBox="1"/>
          <p:nvPr/>
        </p:nvSpPr>
        <p:spPr>
          <a:xfrm>
            <a:off x="5399611" y="2571750"/>
            <a:ext cx="6357209" cy="3754874"/>
          </a:xfrm>
          <a:prstGeom prst="rect">
            <a:avLst/>
          </a:prstGeom>
          <a:solidFill>
            <a:srgbClr val="FFFFCC"/>
          </a:solidFill>
        </p:spPr>
        <p:txBody>
          <a:bodyPr wrap="square" rtlCol="0">
            <a:spAutoFit/>
          </a:bodyPr>
          <a:lstStyle/>
          <a:p>
            <a:r>
              <a:rPr lang="en-US" sz="1400" dirty="0" smtClean="0">
                <a:solidFill>
                  <a:srgbClr val="009644"/>
                </a:solidFill>
                <a:latin typeface="Courier New" panose="02070309020205020404" pitchFamily="49" charset="0"/>
                <a:cs typeface="Courier New" panose="02070309020205020404" pitchFamily="49" charset="0"/>
              </a:rPr>
              <a:t># Size of the problem (matrix)</a:t>
            </a:r>
          </a:p>
          <a:p>
            <a:r>
              <a:rPr lang="en-US" sz="1400" b="1" dirty="0">
                <a:solidFill>
                  <a:srgbClr val="C00000"/>
                </a:solidFill>
                <a:latin typeface="Courier New" panose="02070309020205020404" pitchFamily="49" charset="0"/>
                <a:cs typeface="Courier New" panose="02070309020205020404" pitchFamily="49" charset="0"/>
              </a:rPr>
              <a:t>m = length(vs</a:t>
            </a:r>
            <a:r>
              <a:rPr lang="en-US" sz="1400" b="1" dirty="0" smtClean="0">
                <a:solidFill>
                  <a:srgbClr val="C00000"/>
                </a:solidFill>
                <a:latin typeface="Courier New" panose="02070309020205020404" pitchFamily="49" charset="0"/>
                <a:cs typeface="Courier New" panose="02070309020205020404" pitchFamily="49" charset="0"/>
              </a:rPr>
              <a:t>)</a:t>
            </a:r>
          </a:p>
          <a:p>
            <a:r>
              <a:rPr lang="en-US" sz="1400" b="1" dirty="0" smtClean="0">
                <a:solidFill>
                  <a:srgbClr val="C00000"/>
                </a:solidFill>
                <a:latin typeface="Courier New" panose="02070309020205020404" pitchFamily="49" charset="0"/>
                <a:cs typeface="Courier New" panose="02070309020205020404" pitchFamily="49" charset="0"/>
              </a:rPr>
              <a:t>n = length(</a:t>
            </a:r>
            <a:r>
              <a:rPr lang="en-US" sz="1400" b="1" dirty="0" err="1" smtClean="0">
                <a:solidFill>
                  <a:srgbClr val="C00000"/>
                </a:solidFill>
                <a:latin typeface="Courier New" panose="02070309020205020404" pitchFamily="49" charset="0"/>
                <a:cs typeface="Courier New" panose="02070309020205020404" pitchFamily="49" charset="0"/>
              </a:rPr>
              <a:t>vd</a:t>
            </a:r>
            <a:r>
              <a:rPr lang="en-US" sz="1400" b="1" dirty="0" smtClean="0">
                <a:solidFill>
                  <a:srgbClr val="C00000"/>
                </a:solidFill>
                <a:latin typeface="Courier New" panose="02070309020205020404" pitchFamily="49" charset="0"/>
                <a:cs typeface="Courier New" panose="02070309020205020404" pitchFamily="49" charset="0"/>
              </a:rPr>
              <a:t>)</a:t>
            </a:r>
            <a:endParaRPr lang="en-US" sz="1400" dirty="0" smtClean="0">
              <a:solidFill>
                <a:srgbClr val="009644"/>
              </a:solidFill>
              <a:latin typeface="Courier New" panose="02070309020205020404" pitchFamily="49" charset="0"/>
              <a:cs typeface="Courier New" panose="02070309020205020404" pitchFamily="49" charset="0"/>
            </a:endParaRPr>
          </a:p>
          <a:p>
            <a:r>
              <a:rPr lang="en-US" sz="1400" dirty="0" smtClean="0">
                <a:solidFill>
                  <a:srgbClr val="009644"/>
                </a:solidFill>
                <a:latin typeface="Courier New" panose="02070309020205020404" pitchFamily="49" charset="0"/>
                <a:cs typeface="Courier New" panose="02070309020205020404" pitchFamily="49" charset="0"/>
              </a:rPr>
              <a:t># Relational operators for supply.</a:t>
            </a:r>
          </a:p>
          <a:p>
            <a:r>
              <a:rPr lang="en-US" sz="1400" b="1" dirty="0" err="1" smtClean="0">
                <a:solidFill>
                  <a:srgbClr val="C00000"/>
                </a:solidFill>
                <a:latin typeface="Courier New" panose="02070309020205020404" pitchFamily="49" charset="0"/>
                <a:cs typeface="Courier New" panose="02070309020205020404" pitchFamily="49" charset="0"/>
              </a:rPr>
              <a:t>vrels</a:t>
            </a:r>
            <a:r>
              <a:rPr lang="en-US" sz="1400" b="1" dirty="0" smtClean="0">
                <a:solidFill>
                  <a:srgbClr val="C00000"/>
                </a:solidFill>
                <a:latin typeface="Courier New" panose="02070309020205020404" pitchFamily="49" charset="0"/>
                <a:cs typeface="Courier New" panose="02070309020205020404" pitchFamily="49" charset="0"/>
              </a:rPr>
              <a:t> = rep("=",m)</a:t>
            </a:r>
          </a:p>
          <a:p>
            <a:r>
              <a:rPr lang="en-US" sz="1400" b="1" dirty="0" err="1">
                <a:solidFill>
                  <a:srgbClr val="C00000"/>
                </a:solidFill>
                <a:latin typeface="Courier New" panose="02070309020205020404" pitchFamily="49" charset="0"/>
                <a:cs typeface="Courier New" panose="02070309020205020404" pitchFamily="49" charset="0"/>
              </a:rPr>
              <a:t>vrels</a:t>
            </a:r>
            <a:r>
              <a:rPr lang="en-US" sz="1400" b="1" dirty="0">
                <a:solidFill>
                  <a:srgbClr val="C00000"/>
                </a:solidFill>
                <a:latin typeface="Courier New" panose="02070309020205020404" pitchFamily="49" charset="0"/>
                <a:cs typeface="Courier New" panose="02070309020205020404" pitchFamily="49" charset="0"/>
              </a:rPr>
              <a:t> </a:t>
            </a:r>
            <a:endParaRPr lang="en-US" sz="1400" b="1" dirty="0" smtClean="0">
              <a:solidFill>
                <a:srgbClr val="C0000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[1] "=" "=" </a:t>
            </a:r>
            <a:r>
              <a:rPr lang="en-US" sz="1400" dirty="0" smtClean="0">
                <a:solidFill>
                  <a:srgbClr val="0070C0"/>
                </a:solidFill>
                <a:latin typeface="Courier New" panose="02070309020205020404" pitchFamily="49" charset="0"/>
                <a:cs typeface="Courier New" panose="02070309020205020404" pitchFamily="49" charset="0"/>
              </a:rPr>
              <a:t>"="</a:t>
            </a:r>
          </a:p>
          <a:p>
            <a:r>
              <a:rPr lang="en-US" sz="1400" dirty="0">
                <a:solidFill>
                  <a:srgbClr val="009644"/>
                </a:solidFill>
                <a:latin typeface="Courier New" panose="02070309020205020404" pitchFamily="49" charset="0"/>
                <a:cs typeface="Courier New" panose="02070309020205020404" pitchFamily="49" charset="0"/>
              </a:rPr>
              <a:t># Relational operators for </a:t>
            </a:r>
            <a:r>
              <a:rPr lang="en-US" sz="1400" dirty="0" smtClean="0">
                <a:solidFill>
                  <a:srgbClr val="009644"/>
                </a:solidFill>
                <a:latin typeface="Courier New" panose="02070309020205020404" pitchFamily="49" charset="0"/>
                <a:cs typeface="Courier New" panose="02070309020205020404" pitchFamily="49" charset="0"/>
              </a:rPr>
              <a:t>demand.</a:t>
            </a:r>
            <a:endParaRPr lang="en-US" sz="1400" dirty="0">
              <a:solidFill>
                <a:srgbClr val="009644"/>
              </a:solidFill>
              <a:latin typeface="Courier New" panose="02070309020205020404" pitchFamily="49" charset="0"/>
              <a:cs typeface="Courier New" panose="02070309020205020404" pitchFamily="49" charset="0"/>
            </a:endParaRPr>
          </a:p>
          <a:p>
            <a:r>
              <a:rPr lang="en-US" sz="1400" b="1" dirty="0" err="1" smtClean="0">
                <a:solidFill>
                  <a:srgbClr val="C00000"/>
                </a:solidFill>
                <a:latin typeface="Courier New" panose="02070309020205020404" pitchFamily="49" charset="0"/>
                <a:cs typeface="Courier New" panose="02070309020205020404" pitchFamily="49" charset="0"/>
              </a:rPr>
              <a:t>vreld</a:t>
            </a:r>
            <a:r>
              <a:rPr lang="en-US" sz="1400" b="1" dirty="0" smtClean="0">
                <a:solidFill>
                  <a:srgbClr val="C00000"/>
                </a:solidFill>
                <a:latin typeface="Courier New" panose="02070309020205020404" pitchFamily="49" charset="0"/>
                <a:cs typeface="Courier New" panose="02070309020205020404" pitchFamily="49" charset="0"/>
              </a:rPr>
              <a:t> </a:t>
            </a:r>
            <a:r>
              <a:rPr lang="en-US" sz="1400" b="1" dirty="0">
                <a:solidFill>
                  <a:srgbClr val="C00000"/>
                </a:solidFill>
                <a:latin typeface="Courier New" panose="02070309020205020404" pitchFamily="49" charset="0"/>
                <a:cs typeface="Courier New" panose="02070309020205020404" pitchFamily="49" charset="0"/>
              </a:rPr>
              <a:t>= rep</a:t>
            </a:r>
            <a:r>
              <a:rPr lang="en-US" sz="1400" b="1" dirty="0" smtClean="0">
                <a:solidFill>
                  <a:srgbClr val="C00000"/>
                </a:solidFill>
                <a:latin typeface="Courier New" panose="02070309020205020404" pitchFamily="49" charset="0"/>
                <a:cs typeface="Courier New" panose="02070309020205020404" pitchFamily="49" charset="0"/>
              </a:rPr>
              <a:t>("=",n)</a:t>
            </a:r>
            <a:endParaRPr lang="en-US" sz="1400" b="1" dirty="0">
              <a:solidFill>
                <a:srgbClr val="C00000"/>
              </a:solidFill>
              <a:latin typeface="Courier New" panose="02070309020205020404" pitchFamily="49" charset="0"/>
              <a:cs typeface="Courier New" panose="02070309020205020404" pitchFamily="49" charset="0"/>
            </a:endParaRPr>
          </a:p>
          <a:p>
            <a:r>
              <a:rPr lang="en-US" sz="1400" b="1" dirty="0" err="1" smtClean="0">
                <a:solidFill>
                  <a:srgbClr val="C00000"/>
                </a:solidFill>
                <a:latin typeface="Courier New" panose="02070309020205020404" pitchFamily="49" charset="0"/>
                <a:cs typeface="Courier New" panose="02070309020205020404" pitchFamily="49" charset="0"/>
              </a:rPr>
              <a:t>vreld</a:t>
            </a:r>
            <a:r>
              <a:rPr lang="en-US" sz="1400" b="1" dirty="0" smtClean="0">
                <a:solidFill>
                  <a:srgbClr val="C00000"/>
                </a:solidFill>
                <a:latin typeface="Courier New" panose="02070309020205020404" pitchFamily="49" charset="0"/>
                <a:cs typeface="Courier New" panose="02070309020205020404" pitchFamily="49" charset="0"/>
              </a:rPr>
              <a:t> </a:t>
            </a:r>
            <a:endParaRPr lang="en-US" sz="1400" b="1" dirty="0">
              <a:solidFill>
                <a:srgbClr val="C0000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[1] "=" "=" "=" "="</a:t>
            </a:r>
          </a:p>
          <a:p>
            <a:r>
              <a:rPr lang="en-US" sz="1400" dirty="0" smtClean="0">
                <a:solidFill>
                  <a:srgbClr val="009644"/>
                </a:solidFill>
                <a:latin typeface="Courier New" panose="02070309020205020404" pitchFamily="49" charset="0"/>
                <a:cs typeface="Courier New" panose="02070309020205020404" pitchFamily="49" charset="0"/>
              </a:rPr>
              <a:t># Solve this transportation problem.</a:t>
            </a:r>
            <a:endParaRPr lang="en-US" sz="1400" dirty="0">
              <a:solidFill>
                <a:srgbClr val="009644"/>
              </a:solidFill>
              <a:latin typeface="Courier New" panose="02070309020205020404" pitchFamily="49" charset="0"/>
              <a:cs typeface="Courier New" panose="02070309020205020404" pitchFamily="49" charset="0"/>
            </a:endParaRPr>
          </a:p>
          <a:p>
            <a:r>
              <a:rPr lang="en-US" sz="1400" b="1" dirty="0" err="1" smtClean="0">
                <a:solidFill>
                  <a:srgbClr val="C00000"/>
                </a:solidFill>
                <a:latin typeface="Courier New" panose="02070309020205020404" pitchFamily="49" charset="0"/>
                <a:cs typeface="Courier New" panose="02070309020205020404" pitchFamily="49" charset="0"/>
              </a:rPr>
              <a:t>trs</a:t>
            </a:r>
            <a:r>
              <a:rPr lang="en-US" sz="1400" b="1" dirty="0" smtClean="0">
                <a:solidFill>
                  <a:srgbClr val="C00000"/>
                </a:solidFill>
                <a:latin typeface="Courier New" panose="02070309020205020404" pitchFamily="49" charset="0"/>
                <a:cs typeface="Courier New" panose="02070309020205020404" pitchFamily="49" charset="0"/>
              </a:rPr>
              <a:t> </a:t>
            </a:r>
            <a:r>
              <a:rPr lang="en-US" sz="1400" b="1" dirty="0">
                <a:solidFill>
                  <a:srgbClr val="C00000"/>
                </a:solidFill>
                <a:latin typeface="Courier New" panose="02070309020205020404" pitchFamily="49" charset="0"/>
                <a:cs typeface="Courier New" panose="02070309020205020404" pitchFamily="49" charset="0"/>
              </a:rPr>
              <a:t>= </a:t>
            </a:r>
            <a:r>
              <a:rPr lang="en-US" sz="1400" b="1" dirty="0" err="1" smtClean="0">
                <a:solidFill>
                  <a:srgbClr val="C00000"/>
                </a:solidFill>
                <a:latin typeface="Courier New" panose="02070309020205020404" pitchFamily="49" charset="0"/>
                <a:cs typeface="Courier New" panose="02070309020205020404" pitchFamily="49" charset="0"/>
              </a:rPr>
              <a:t>lp.transport</a:t>
            </a:r>
            <a:r>
              <a:rPr lang="en-US" sz="1400" b="1" dirty="0" smtClean="0">
                <a:solidFill>
                  <a:srgbClr val="C00000"/>
                </a:solidFill>
                <a:latin typeface="Courier New" panose="02070309020205020404" pitchFamily="49" charset="0"/>
                <a:cs typeface="Courier New" panose="02070309020205020404" pitchFamily="49" charset="0"/>
              </a:rPr>
              <a:t>( </a:t>
            </a:r>
            <a:br>
              <a:rPr lang="en-US" sz="1400" b="1" dirty="0" smtClean="0">
                <a:solidFill>
                  <a:srgbClr val="C00000"/>
                </a:solidFill>
                <a:latin typeface="Courier New" panose="02070309020205020404" pitchFamily="49" charset="0"/>
                <a:cs typeface="Courier New" panose="02070309020205020404" pitchFamily="49" charset="0"/>
              </a:rPr>
            </a:br>
            <a:r>
              <a:rPr lang="en-US" sz="1400" b="1" dirty="0" smtClean="0">
                <a:solidFill>
                  <a:srgbClr val="C00000"/>
                </a:solidFill>
                <a:latin typeface="Courier New" panose="02070309020205020404" pitchFamily="49" charset="0"/>
                <a:cs typeface="Courier New" panose="02070309020205020404" pitchFamily="49" charset="0"/>
              </a:rPr>
              <a:t>  </a:t>
            </a:r>
            <a:r>
              <a:rPr lang="en-US" sz="1400" b="1" dirty="0" err="1" smtClean="0">
                <a:solidFill>
                  <a:srgbClr val="C00000"/>
                </a:solidFill>
                <a:latin typeface="Courier New" panose="02070309020205020404" pitchFamily="49" charset="0"/>
                <a:cs typeface="Courier New" panose="02070309020205020404" pitchFamily="49" charset="0"/>
              </a:rPr>
              <a:t>cost.mat</a:t>
            </a:r>
            <a:r>
              <a:rPr lang="en-US" sz="1400" b="1" dirty="0" smtClean="0">
                <a:solidFill>
                  <a:srgbClr val="C00000"/>
                </a:solidFill>
                <a:latin typeface="Courier New" panose="02070309020205020404" pitchFamily="49" charset="0"/>
                <a:cs typeface="Courier New" panose="02070309020205020404" pitchFamily="49" charset="0"/>
              </a:rPr>
              <a:t>=</a:t>
            </a:r>
            <a:r>
              <a:rPr lang="en-US" sz="1400" b="1" dirty="0" err="1" smtClean="0">
                <a:solidFill>
                  <a:srgbClr val="C00000"/>
                </a:solidFill>
                <a:latin typeface="Courier New" panose="02070309020205020404" pitchFamily="49" charset="0"/>
                <a:cs typeface="Courier New" panose="02070309020205020404" pitchFamily="49" charset="0"/>
              </a:rPr>
              <a:t>mxC</a:t>
            </a:r>
            <a:r>
              <a:rPr lang="en-US" sz="1400" b="1" dirty="0" smtClean="0">
                <a:solidFill>
                  <a:srgbClr val="C00000"/>
                </a:solidFill>
                <a:latin typeface="Courier New" panose="02070309020205020404" pitchFamily="49" charset="0"/>
                <a:cs typeface="Courier New" panose="02070309020205020404" pitchFamily="49" charset="0"/>
              </a:rPr>
              <a:t>, </a:t>
            </a:r>
            <a:r>
              <a:rPr lang="en-US" sz="1400" b="1" dirty="0">
                <a:solidFill>
                  <a:srgbClr val="C00000"/>
                </a:solidFill>
                <a:latin typeface="Courier New" panose="02070309020205020404" pitchFamily="49" charset="0"/>
                <a:cs typeface="Courier New" panose="02070309020205020404" pitchFamily="49" charset="0"/>
              </a:rPr>
              <a:t>direction="min", </a:t>
            </a:r>
            <a:r>
              <a:rPr lang="en-US" sz="1400" b="1" dirty="0" smtClean="0">
                <a:solidFill>
                  <a:srgbClr val="C00000"/>
                </a:solidFill>
                <a:latin typeface="Courier New" panose="02070309020205020404" pitchFamily="49" charset="0"/>
                <a:cs typeface="Courier New" panose="02070309020205020404" pitchFamily="49" charset="0"/>
              </a:rPr>
              <a:t/>
            </a:r>
            <a:br>
              <a:rPr lang="en-US" sz="1400" b="1" dirty="0" smtClean="0">
                <a:solidFill>
                  <a:srgbClr val="C00000"/>
                </a:solidFill>
                <a:latin typeface="Courier New" panose="02070309020205020404" pitchFamily="49" charset="0"/>
                <a:cs typeface="Courier New" panose="02070309020205020404" pitchFamily="49" charset="0"/>
              </a:rPr>
            </a:br>
            <a:r>
              <a:rPr lang="en-US" sz="1400" b="1" dirty="0" smtClean="0">
                <a:solidFill>
                  <a:srgbClr val="C00000"/>
                </a:solidFill>
                <a:latin typeface="Courier New" panose="02070309020205020404" pitchFamily="49" charset="0"/>
                <a:cs typeface="Courier New" panose="02070309020205020404" pitchFamily="49" charset="0"/>
              </a:rPr>
              <a:t>  </a:t>
            </a:r>
            <a:r>
              <a:rPr lang="en-US" sz="1400" b="1" dirty="0" err="1" smtClean="0">
                <a:solidFill>
                  <a:srgbClr val="C00000"/>
                </a:solidFill>
                <a:latin typeface="Courier New" panose="02070309020205020404" pitchFamily="49" charset="0"/>
                <a:cs typeface="Courier New" panose="02070309020205020404" pitchFamily="49" charset="0"/>
              </a:rPr>
              <a:t>row.signs</a:t>
            </a:r>
            <a:r>
              <a:rPr lang="en-US" sz="1400" b="1" dirty="0" smtClean="0">
                <a:solidFill>
                  <a:srgbClr val="C00000"/>
                </a:solidFill>
                <a:latin typeface="Courier New" panose="02070309020205020404" pitchFamily="49" charset="0"/>
                <a:cs typeface="Courier New" panose="02070309020205020404" pitchFamily="49" charset="0"/>
              </a:rPr>
              <a:t>=</a:t>
            </a:r>
            <a:r>
              <a:rPr lang="en-US" sz="1400" b="1" dirty="0" err="1" smtClean="0">
                <a:solidFill>
                  <a:srgbClr val="C00000"/>
                </a:solidFill>
                <a:latin typeface="Courier New" panose="02070309020205020404" pitchFamily="49" charset="0"/>
                <a:cs typeface="Courier New" panose="02070309020205020404" pitchFamily="49" charset="0"/>
              </a:rPr>
              <a:t>vrels</a:t>
            </a:r>
            <a:r>
              <a:rPr lang="en-US" sz="1400" b="1" dirty="0" smtClean="0">
                <a:solidFill>
                  <a:srgbClr val="C00000"/>
                </a:solidFill>
                <a:latin typeface="Courier New" panose="02070309020205020404" pitchFamily="49" charset="0"/>
                <a:cs typeface="Courier New" panose="02070309020205020404" pitchFamily="49" charset="0"/>
              </a:rPr>
              <a:t>, </a:t>
            </a:r>
            <a:r>
              <a:rPr lang="en-US" sz="1400" b="1" dirty="0" err="1" smtClean="0">
                <a:solidFill>
                  <a:srgbClr val="C00000"/>
                </a:solidFill>
                <a:latin typeface="Courier New" panose="02070309020205020404" pitchFamily="49" charset="0"/>
                <a:cs typeface="Courier New" panose="02070309020205020404" pitchFamily="49" charset="0"/>
              </a:rPr>
              <a:t>row.rhs</a:t>
            </a:r>
            <a:r>
              <a:rPr lang="en-US" sz="1400" b="1" dirty="0" smtClean="0">
                <a:solidFill>
                  <a:srgbClr val="C00000"/>
                </a:solidFill>
                <a:latin typeface="Courier New" panose="02070309020205020404" pitchFamily="49" charset="0"/>
                <a:cs typeface="Courier New" panose="02070309020205020404" pitchFamily="49" charset="0"/>
              </a:rPr>
              <a:t>=vs, </a:t>
            </a:r>
            <a:br>
              <a:rPr lang="en-US" sz="1400" b="1" dirty="0" smtClean="0">
                <a:solidFill>
                  <a:srgbClr val="C00000"/>
                </a:solidFill>
                <a:latin typeface="Courier New" panose="02070309020205020404" pitchFamily="49" charset="0"/>
                <a:cs typeface="Courier New" panose="02070309020205020404" pitchFamily="49" charset="0"/>
              </a:rPr>
            </a:br>
            <a:r>
              <a:rPr lang="en-US" sz="1400" b="1" dirty="0" smtClean="0">
                <a:solidFill>
                  <a:srgbClr val="C00000"/>
                </a:solidFill>
                <a:latin typeface="Courier New" panose="02070309020205020404" pitchFamily="49" charset="0"/>
                <a:cs typeface="Courier New" panose="02070309020205020404" pitchFamily="49" charset="0"/>
              </a:rPr>
              <a:t>  </a:t>
            </a:r>
            <a:r>
              <a:rPr lang="en-US" sz="1400" b="1" dirty="0" err="1" smtClean="0">
                <a:solidFill>
                  <a:srgbClr val="C00000"/>
                </a:solidFill>
                <a:latin typeface="Courier New" panose="02070309020205020404" pitchFamily="49" charset="0"/>
                <a:cs typeface="Courier New" panose="02070309020205020404" pitchFamily="49" charset="0"/>
              </a:rPr>
              <a:t>col.signs</a:t>
            </a:r>
            <a:r>
              <a:rPr lang="en-US" sz="1400" b="1" dirty="0" smtClean="0">
                <a:solidFill>
                  <a:srgbClr val="C00000"/>
                </a:solidFill>
                <a:latin typeface="Courier New" panose="02070309020205020404" pitchFamily="49" charset="0"/>
                <a:cs typeface="Courier New" panose="02070309020205020404" pitchFamily="49" charset="0"/>
              </a:rPr>
              <a:t>=</a:t>
            </a:r>
            <a:r>
              <a:rPr lang="en-US" sz="1400" b="1" dirty="0" err="1" smtClean="0">
                <a:solidFill>
                  <a:srgbClr val="C00000"/>
                </a:solidFill>
                <a:latin typeface="Courier New" panose="02070309020205020404" pitchFamily="49" charset="0"/>
                <a:cs typeface="Courier New" panose="02070309020205020404" pitchFamily="49" charset="0"/>
              </a:rPr>
              <a:t>vreld</a:t>
            </a:r>
            <a:r>
              <a:rPr lang="en-US" sz="1400" b="1" dirty="0" smtClean="0">
                <a:solidFill>
                  <a:srgbClr val="C00000"/>
                </a:solidFill>
                <a:latin typeface="Courier New" panose="02070309020205020404" pitchFamily="49" charset="0"/>
                <a:cs typeface="Courier New" panose="02070309020205020404" pitchFamily="49" charset="0"/>
              </a:rPr>
              <a:t>, </a:t>
            </a:r>
            <a:r>
              <a:rPr lang="en-US" sz="1400" b="1" dirty="0" err="1" smtClean="0">
                <a:solidFill>
                  <a:srgbClr val="C00000"/>
                </a:solidFill>
                <a:latin typeface="Courier New" panose="02070309020205020404" pitchFamily="49" charset="0"/>
                <a:cs typeface="Courier New" panose="02070309020205020404" pitchFamily="49" charset="0"/>
              </a:rPr>
              <a:t>col.rhs</a:t>
            </a:r>
            <a:r>
              <a:rPr lang="en-US" sz="1400" b="1" dirty="0" smtClean="0">
                <a:solidFill>
                  <a:srgbClr val="C00000"/>
                </a:solidFill>
                <a:latin typeface="Courier New" panose="02070309020205020404" pitchFamily="49" charset="0"/>
                <a:cs typeface="Courier New" panose="02070309020205020404" pitchFamily="49" charset="0"/>
              </a:rPr>
              <a:t>=</a:t>
            </a:r>
            <a:r>
              <a:rPr lang="en-US" sz="1400" b="1" dirty="0" err="1" smtClean="0">
                <a:solidFill>
                  <a:srgbClr val="C00000"/>
                </a:solidFill>
                <a:latin typeface="Courier New" panose="02070309020205020404" pitchFamily="49" charset="0"/>
                <a:cs typeface="Courier New" panose="02070309020205020404" pitchFamily="49" charset="0"/>
              </a:rPr>
              <a:t>vd</a:t>
            </a:r>
            <a:r>
              <a:rPr lang="en-US" sz="1400" b="1" dirty="0" smtClean="0">
                <a:solidFill>
                  <a:srgbClr val="C00000"/>
                </a:solidFill>
                <a:latin typeface="Courier New" panose="02070309020205020404" pitchFamily="49" charset="0"/>
                <a:cs typeface="Courier New" panose="02070309020205020404" pitchFamily="49" charset="0"/>
              </a:rPr>
              <a:t>, </a:t>
            </a:r>
            <a:br>
              <a:rPr lang="en-US" sz="1400" b="1" dirty="0" smtClean="0">
                <a:solidFill>
                  <a:srgbClr val="C00000"/>
                </a:solidFill>
                <a:latin typeface="Courier New" panose="02070309020205020404" pitchFamily="49" charset="0"/>
                <a:cs typeface="Courier New" panose="02070309020205020404" pitchFamily="49" charset="0"/>
              </a:rPr>
            </a:br>
            <a:r>
              <a:rPr lang="en-US" sz="1400" b="1" dirty="0" smtClean="0">
                <a:solidFill>
                  <a:srgbClr val="C00000"/>
                </a:solidFill>
                <a:latin typeface="Courier New" panose="02070309020205020404" pitchFamily="49" charset="0"/>
                <a:cs typeface="Courier New" panose="02070309020205020404" pitchFamily="49" charset="0"/>
              </a:rPr>
              <a:t>  integers </a:t>
            </a:r>
            <a:r>
              <a:rPr lang="en-US" sz="1400" b="1" dirty="0">
                <a:solidFill>
                  <a:srgbClr val="C00000"/>
                </a:solidFill>
                <a:latin typeface="Courier New" panose="02070309020205020404" pitchFamily="49" charset="0"/>
                <a:cs typeface="Courier New" panose="02070309020205020404" pitchFamily="49" charset="0"/>
              </a:rPr>
              <a:t>= 1</a:t>
            </a:r>
            <a:r>
              <a:rPr lang="en-US" sz="1400" b="1" dirty="0" smtClean="0">
                <a:solidFill>
                  <a:srgbClr val="C00000"/>
                </a:solidFill>
                <a:latin typeface="Courier New" panose="02070309020205020404" pitchFamily="49" charset="0"/>
                <a:cs typeface="Courier New" panose="02070309020205020404" pitchFamily="49" charset="0"/>
              </a:rPr>
              <a:t>:(m*n) </a:t>
            </a:r>
            <a:r>
              <a:rPr lang="en-US" sz="1400" b="1" dirty="0">
                <a:solidFill>
                  <a:srgbClr val="C00000"/>
                </a:solidFill>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383848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826" y="36482"/>
            <a:ext cx="11672944" cy="807459"/>
          </a:xfrm>
        </p:spPr>
        <p:txBody>
          <a:bodyPr/>
          <a:lstStyle/>
          <a:p>
            <a:r>
              <a:rPr lang="en-US" dirty="0"/>
              <a:t>Linear Programming </a:t>
            </a:r>
            <a:r>
              <a:rPr lang="en-US" dirty="0" smtClean="0"/>
              <a:t>Setup and Solution in R </a:t>
            </a:r>
            <a:r>
              <a:rPr lang="en-US" sz="3200" dirty="0" smtClean="0">
                <a:solidFill>
                  <a:srgbClr val="002060"/>
                </a:solidFill>
              </a:rPr>
              <a:t>[</a:t>
            </a:r>
            <a:r>
              <a:rPr lang="en-US" sz="3200" dirty="0" err="1" smtClean="0">
                <a:solidFill>
                  <a:srgbClr val="002060"/>
                </a:solidFill>
              </a:rPr>
              <a:t>5b</a:t>
            </a:r>
            <a:r>
              <a:rPr lang="en-US" sz="3200" dirty="0" smtClean="0">
                <a:solidFill>
                  <a:srgbClr val="002060"/>
                </a:solidFill>
              </a:rPr>
              <a:t>]</a:t>
            </a:r>
            <a:endParaRPr lang="en-US" sz="3200" dirty="0">
              <a:solidFill>
                <a:srgbClr val="002060"/>
              </a:solidFill>
            </a:endParaRPr>
          </a:p>
        </p:txBody>
      </p:sp>
      <p:sp>
        <p:nvSpPr>
          <p:cNvPr id="3" name="Rectangle 2"/>
          <p:cNvSpPr/>
          <p:nvPr/>
        </p:nvSpPr>
        <p:spPr>
          <a:xfrm>
            <a:off x="312868" y="741071"/>
            <a:ext cx="9242612" cy="461665"/>
          </a:xfrm>
          <a:prstGeom prst="rect">
            <a:avLst/>
          </a:prstGeom>
          <a:noFill/>
        </p:spPr>
        <p:txBody>
          <a:bodyPr wrap="square" rtlCol="0">
            <a:spAutoFit/>
          </a:bodyPr>
          <a:lstStyle/>
          <a:p>
            <a:pPr>
              <a:spcAft>
                <a:spcPts val="600"/>
              </a:spcAft>
            </a:pPr>
            <a:r>
              <a:rPr lang="en-US" sz="2400" dirty="0" smtClean="0"/>
              <a:t>R Code – Explore the Solution</a:t>
            </a:r>
            <a:endParaRPr lang="en-US" sz="2400" dirty="0"/>
          </a:p>
        </p:txBody>
      </p:sp>
      <p:sp>
        <p:nvSpPr>
          <p:cNvPr id="4" name="TextBox 3"/>
          <p:cNvSpPr txBox="1"/>
          <p:nvPr/>
        </p:nvSpPr>
        <p:spPr>
          <a:xfrm>
            <a:off x="633301" y="1303020"/>
            <a:ext cx="6156119" cy="4832092"/>
          </a:xfrm>
          <a:prstGeom prst="rect">
            <a:avLst/>
          </a:prstGeom>
          <a:solidFill>
            <a:srgbClr val="FFFFCC"/>
          </a:solidFill>
        </p:spPr>
        <p:txBody>
          <a:bodyPr wrap="square" rtlCol="0">
            <a:spAutoFit/>
          </a:bodyPr>
          <a:lstStyle/>
          <a:p>
            <a:r>
              <a:rPr lang="en-US" sz="1400" dirty="0" smtClean="0">
                <a:solidFill>
                  <a:srgbClr val="009644"/>
                </a:solidFill>
                <a:latin typeface="Courier New" panose="02070309020205020404" pitchFamily="49" charset="0"/>
                <a:cs typeface="Courier New" panose="02070309020205020404" pitchFamily="49" charset="0"/>
              </a:rPr>
              <a:t># The following statement (repeated intentionally):</a:t>
            </a:r>
          </a:p>
          <a:p>
            <a:r>
              <a:rPr lang="en-US" sz="1400" b="1" dirty="0" err="1">
                <a:solidFill>
                  <a:srgbClr val="C00000"/>
                </a:solidFill>
                <a:latin typeface="Courier New" panose="02070309020205020404" pitchFamily="49" charset="0"/>
                <a:cs typeface="Courier New" panose="02070309020205020404" pitchFamily="49" charset="0"/>
              </a:rPr>
              <a:t>trs</a:t>
            </a:r>
            <a:r>
              <a:rPr lang="en-US" sz="1400" b="1" dirty="0">
                <a:solidFill>
                  <a:srgbClr val="C00000"/>
                </a:solidFill>
                <a:latin typeface="Courier New" panose="02070309020205020404" pitchFamily="49" charset="0"/>
                <a:cs typeface="Courier New" panose="02070309020205020404" pitchFamily="49" charset="0"/>
              </a:rPr>
              <a:t> = </a:t>
            </a:r>
            <a:r>
              <a:rPr lang="en-US" sz="1400" b="1" dirty="0" err="1">
                <a:solidFill>
                  <a:srgbClr val="C00000"/>
                </a:solidFill>
                <a:latin typeface="Courier New" panose="02070309020205020404" pitchFamily="49" charset="0"/>
                <a:cs typeface="Courier New" panose="02070309020205020404" pitchFamily="49" charset="0"/>
              </a:rPr>
              <a:t>lp.transport</a:t>
            </a:r>
            <a:r>
              <a:rPr lang="en-US" sz="1400" b="1" dirty="0">
                <a:solidFill>
                  <a:srgbClr val="C00000"/>
                </a:solidFill>
                <a:latin typeface="Courier New" panose="02070309020205020404" pitchFamily="49" charset="0"/>
                <a:cs typeface="Courier New" panose="02070309020205020404" pitchFamily="49" charset="0"/>
              </a:rPr>
              <a:t>( </a:t>
            </a:r>
            <a:br>
              <a:rPr lang="en-US" sz="1400" b="1" dirty="0">
                <a:solidFill>
                  <a:srgbClr val="C00000"/>
                </a:solidFill>
                <a:latin typeface="Courier New" panose="02070309020205020404" pitchFamily="49" charset="0"/>
                <a:cs typeface="Courier New" panose="02070309020205020404" pitchFamily="49" charset="0"/>
              </a:rPr>
            </a:br>
            <a:r>
              <a:rPr lang="en-US" sz="1400" b="1" dirty="0">
                <a:solidFill>
                  <a:srgbClr val="C00000"/>
                </a:solidFill>
                <a:latin typeface="Courier New" panose="02070309020205020404" pitchFamily="49" charset="0"/>
                <a:cs typeface="Courier New" panose="02070309020205020404" pitchFamily="49" charset="0"/>
              </a:rPr>
              <a:t>  </a:t>
            </a:r>
            <a:r>
              <a:rPr lang="en-US" sz="1400" b="1" dirty="0" err="1">
                <a:solidFill>
                  <a:srgbClr val="C00000"/>
                </a:solidFill>
                <a:latin typeface="Courier New" panose="02070309020205020404" pitchFamily="49" charset="0"/>
                <a:cs typeface="Courier New" panose="02070309020205020404" pitchFamily="49" charset="0"/>
              </a:rPr>
              <a:t>cost.mat</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mxC</a:t>
            </a:r>
            <a:r>
              <a:rPr lang="en-US" sz="1400" b="1" dirty="0">
                <a:solidFill>
                  <a:srgbClr val="C00000"/>
                </a:solidFill>
                <a:latin typeface="Courier New" panose="02070309020205020404" pitchFamily="49" charset="0"/>
                <a:cs typeface="Courier New" panose="02070309020205020404" pitchFamily="49" charset="0"/>
              </a:rPr>
              <a:t>, direction="min", </a:t>
            </a:r>
            <a:br>
              <a:rPr lang="en-US" sz="1400" b="1" dirty="0">
                <a:solidFill>
                  <a:srgbClr val="C00000"/>
                </a:solidFill>
                <a:latin typeface="Courier New" panose="02070309020205020404" pitchFamily="49" charset="0"/>
                <a:cs typeface="Courier New" panose="02070309020205020404" pitchFamily="49" charset="0"/>
              </a:rPr>
            </a:br>
            <a:r>
              <a:rPr lang="en-US" sz="1400" b="1" dirty="0">
                <a:solidFill>
                  <a:srgbClr val="C00000"/>
                </a:solidFill>
                <a:latin typeface="Courier New" panose="02070309020205020404" pitchFamily="49" charset="0"/>
                <a:cs typeface="Courier New" panose="02070309020205020404" pitchFamily="49" charset="0"/>
              </a:rPr>
              <a:t>  </a:t>
            </a:r>
            <a:r>
              <a:rPr lang="en-US" sz="1400" b="1" dirty="0" err="1">
                <a:solidFill>
                  <a:srgbClr val="C00000"/>
                </a:solidFill>
                <a:latin typeface="Courier New" panose="02070309020205020404" pitchFamily="49" charset="0"/>
                <a:cs typeface="Courier New" panose="02070309020205020404" pitchFamily="49" charset="0"/>
              </a:rPr>
              <a:t>row.signs</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vrels</a:t>
            </a:r>
            <a:r>
              <a:rPr lang="en-US" sz="1400" b="1" dirty="0">
                <a:solidFill>
                  <a:srgbClr val="C00000"/>
                </a:solidFill>
                <a:latin typeface="Courier New" panose="02070309020205020404" pitchFamily="49" charset="0"/>
                <a:cs typeface="Courier New" panose="02070309020205020404" pitchFamily="49" charset="0"/>
              </a:rPr>
              <a:t>, </a:t>
            </a:r>
            <a:r>
              <a:rPr lang="en-US" sz="1400" b="1" dirty="0" err="1">
                <a:solidFill>
                  <a:srgbClr val="C00000"/>
                </a:solidFill>
                <a:latin typeface="Courier New" panose="02070309020205020404" pitchFamily="49" charset="0"/>
                <a:cs typeface="Courier New" panose="02070309020205020404" pitchFamily="49" charset="0"/>
              </a:rPr>
              <a:t>row.rhs</a:t>
            </a:r>
            <a:r>
              <a:rPr lang="en-US" sz="1400" b="1" dirty="0">
                <a:solidFill>
                  <a:srgbClr val="C00000"/>
                </a:solidFill>
                <a:latin typeface="Courier New" panose="02070309020205020404" pitchFamily="49" charset="0"/>
                <a:cs typeface="Courier New" panose="02070309020205020404" pitchFamily="49" charset="0"/>
              </a:rPr>
              <a:t>=vs, </a:t>
            </a:r>
            <a:br>
              <a:rPr lang="en-US" sz="1400" b="1" dirty="0">
                <a:solidFill>
                  <a:srgbClr val="C00000"/>
                </a:solidFill>
                <a:latin typeface="Courier New" panose="02070309020205020404" pitchFamily="49" charset="0"/>
                <a:cs typeface="Courier New" panose="02070309020205020404" pitchFamily="49" charset="0"/>
              </a:rPr>
            </a:br>
            <a:r>
              <a:rPr lang="en-US" sz="1400" b="1" dirty="0">
                <a:solidFill>
                  <a:srgbClr val="C00000"/>
                </a:solidFill>
                <a:latin typeface="Courier New" panose="02070309020205020404" pitchFamily="49" charset="0"/>
                <a:cs typeface="Courier New" panose="02070309020205020404" pitchFamily="49" charset="0"/>
              </a:rPr>
              <a:t>  </a:t>
            </a:r>
            <a:r>
              <a:rPr lang="en-US" sz="1400" b="1" dirty="0" err="1">
                <a:solidFill>
                  <a:srgbClr val="C00000"/>
                </a:solidFill>
                <a:latin typeface="Courier New" panose="02070309020205020404" pitchFamily="49" charset="0"/>
                <a:cs typeface="Courier New" panose="02070309020205020404" pitchFamily="49" charset="0"/>
              </a:rPr>
              <a:t>col.signs</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vreld</a:t>
            </a:r>
            <a:r>
              <a:rPr lang="en-US" sz="1400" b="1" dirty="0">
                <a:solidFill>
                  <a:srgbClr val="C00000"/>
                </a:solidFill>
                <a:latin typeface="Courier New" panose="02070309020205020404" pitchFamily="49" charset="0"/>
                <a:cs typeface="Courier New" panose="02070309020205020404" pitchFamily="49" charset="0"/>
              </a:rPr>
              <a:t>, </a:t>
            </a:r>
            <a:r>
              <a:rPr lang="en-US" sz="1400" b="1" dirty="0" err="1">
                <a:solidFill>
                  <a:srgbClr val="C00000"/>
                </a:solidFill>
                <a:latin typeface="Courier New" panose="02070309020205020404" pitchFamily="49" charset="0"/>
                <a:cs typeface="Courier New" panose="02070309020205020404" pitchFamily="49" charset="0"/>
              </a:rPr>
              <a:t>col.rhs</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vd</a:t>
            </a:r>
            <a:r>
              <a:rPr lang="en-US" sz="1400" b="1" dirty="0">
                <a:solidFill>
                  <a:srgbClr val="C00000"/>
                </a:solidFill>
                <a:latin typeface="Courier New" panose="02070309020205020404" pitchFamily="49" charset="0"/>
                <a:cs typeface="Courier New" panose="02070309020205020404" pitchFamily="49" charset="0"/>
              </a:rPr>
              <a:t>, </a:t>
            </a:r>
            <a:br>
              <a:rPr lang="en-US" sz="1400" b="1" dirty="0">
                <a:solidFill>
                  <a:srgbClr val="C00000"/>
                </a:solidFill>
                <a:latin typeface="Courier New" panose="02070309020205020404" pitchFamily="49" charset="0"/>
                <a:cs typeface="Courier New" panose="02070309020205020404" pitchFamily="49" charset="0"/>
              </a:rPr>
            </a:br>
            <a:r>
              <a:rPr lang="en-US" sz="1400" b="1" dirty="0">
                <a:solidFill>
                  <a:srgbClr val="C00000"/>
                </a:solidFill>
                <a:latin typeface="Courier New" panose="02070309020205020404" pitchFamily="49" charset="0"/>
                <a:cs typeface="Courier New" panose="02070309020205020404" pitchFamily="49" charset="0"/>
              </a:rPr>
              <a:t>  integers = 1:(m*n) </a:t>
            </a:r>
            <a:r>
              <a:rPr lang="en-US" sz="1400" b="1" dirty="0" smtClean="0">
                <a:solidFill>
                  <a:srgbClr val="C00000"/>
                </a:solidFill>
                <a:latin typeface="Courier New" panose="02070309020205020404" pitchFamily="49" charset="0"/>
                <a:cs typeface="Courier New" panose="02070309020205020404" pitchFamily="49" charset="0"/>
              </a:rPr>
              <a:t>)</a:t>
            </a:r>
            <a:endParaRPr lang="en-US" sz="1400" dirty="0" smtClean="0">
              <a:solidFill>
                <a:srgbClr val="009644"/>
              </a:solidFill>
              <a:latin typeface="Courier New" panose="02070309020205020404" pitchFamily="49" charset="0"/>
              <a:cs typeface="Courier New" panose="02070309020205020404" pitchFamily="49" charset="0"/>
            </a:endParaRPr>
          </a:p>
          <a:p>
            <a:r>
              <a:rPr lang="en-US" sz="1400" dirty="0" smtClean="0">
                <a:solidFill>
                  <a:srgbClr val="009644"/>
                </a:solidFill>
                <a:latin typeface="Courier New" panose="02070309020205020404" pitchFamily="49" charset="0"/>
                <a:cs typeface="Courier New" panose="02070309020205020404" pitchFamily="49" charset="0"/>
              </a:rPr>
              <a:t># has produced:</a:t>
            </a:r>
          </a:p>
          <a:p>
            <a:r>
              <a:rPr lang="en-US" sz="1400" b="1" dirty="0" err="1">
                <a:solidFill>
                  <a:srgbClr val="C00000"/>
                </a:solidFill>
                <a:latin typeface="Courier New" panose="02070309020205020404" pitchFamily="49" charset="0"/>
                <a:cs typeface="Courier New" panose="02070309020205020404" pitchFamily="49" charset="0"/>
              </a:rPr>
              <a:t>trs</a:t>
            </a:r>
            <a:r>
              <a:rPr lang="en-US" sz="1400" b="1" dirty="0">
                <a:solidFill>
                  <a:srgbClr val="C00000"/>
                </a:solidFill>
                <a:latin typeface="Courier New" panose="02070309020205020404" pitchFamily="49" charset="0"/>
                <a:cs typeface="Courier New" panose="02070309020205020404" pitchFamily="49" charset="0"/>
              </a:rPr>
              <a:t> </a:t>
            </a:r>
            <a:r>
              <a:rPr lang="en-US" sz="1400" b="1" dirty="0" smtClean="0">
                <a:solidFill>
                  <a:srgbClr val="C00000"/>
                </a:solidFill>
                <a:latin typeface="Courier New" panose="02070309020205020404" pitchFamily="49" charset="0"/>
                <a:cs typeface="Courier New" panose="02070309020205020404" pitchFamily="49" charset="0"/>
              </a:rPr>
              <a:t> </a:t>
            </a:r>
          </a:p>
          <a:p>
            <a:r>
              <a:rPr lang="en-US" sz="1400" dirty="0">
                <a:solidFill>
                  <a:srgbClr val="0070C0"/>
                </a:solidFill>
                <a:latin typeface="Courier New" panose="02070309020205020404" pitchFamily="49" charset="0"/>
                <a:cs typeface="Courier New" panose="02070309020205020404" pitchFamily="49" charset="0"/>
              </a:rPr>
              <a:t>Success: the objective function is 89</a:t>
            </a:r>
            <a:endParaRPr lang="en-US" sz="1400" dirty="0" smtClean="0">
              <a:solidFill>
                <a:srgbClr val="0070C0"/>
              </a:solidFill>
              <a:latin typeface="Courier New" panose="02070309020205020404" pitchFamily="49" charset="0"/>
              <a:cs typeface="Courier New" panose="02070309020205020404" pitchFamily="49" charset="0"/>
            </a:endParaRPr>
          </a:p>
          <a:p>
            <a:r>
              <a:rPr lang="en-US" sz="1400" dirty="0">
                <a:solidFill>
                  <a:srgbClr val="009644"/>
                </a:solidFill>
                <a:latin typeface="Courier New" panose="02070309020205020404" pitchFamily="49" charset="0"/>
                <a:cs typeface="Courier New" panose="02070309020205020404" pitchFamily="49" charset="0"/>
              </a:rPr>
              <a:t># </a:t>
            </a:r>
            <a:r>
              <a:rPr lang="en-US" sz="1400" dirty="0" smtClean="0">
                <a:solidFill>
                  <a:srgbClr val="009644"/>
                </a:solidFill>
                <a:latin typeface="Courier New" panose="02070309020205020404" pitchFamily="49" charset="0"/>
                <a:cs typeface="Courier New" panose="02070309020205020404" pitchFamily="49" charset="0"/>
              </a:rPr>
              <a:t>It has many useful properties.</a:t>
            </a:r>
            <a:br>
              <a:rPr lang="en-US" sz="1400" dirty="0" smtClean="0">
                <a:solidFill>
                  <a:srgbClr val="009644"/>
                </a:solidFill>
                <a:latin typeface="Courier New" panose="02070309020205020404" pitchFamily="49" charset="0"/>
                <a:cs typeface="Courier New" panose="02070309020205020404" pitchFamily="49" charset="0"/>
              </a:rPr>
            </a:br>
            <a:r>
              <a:rPr lang="en-US" sz="1400" dirty="0" smtClean="0">
                <a:solidFill>
                  <a:srgbClr val="009644"/>
                </a:solidFill>
                <a:latin typeface="Courier New" panose="02070309020205020404" pitchFamily="49" charset="0"/>
                <a:cs typeface="Courier New" panose="02070309020205020404" pitchFamily="49" charset="0"/>
              </a:rPr>
              <a:t>#  Solution:</a:t>
            </a:r>
            <a:endParaRPr lang="en-US" sz="1400" dirty="0">
              <a:solidFill>
                <a:srgbClr val="009644"/>
              </a:solidFill>
              <a:latin typeface="Courier New" panose="02070309020205020404" pitchFamily="49" charset="0"/>
              <a:cs typeface="Courier New" panose="02070309020205020404" pitchFamily="49" charset="0"/>
            </a:endParaRPr>
          </a:p>
          <a:p>
            <a:r>
              <a:rPr lang="en-US" sz="1400" b="1" dirty="0" err="1" smtClean="0">
                <a:solidFill>
                  <a:srgbClr val="C00000"/>
                </a:solidFill>
                <a:latin typeface="Courier New" panose="02070309020205020404" pitchFamily="49" charset="0"/>
                <a:cs typeface="Courier New" panose="02070309020205020404" pitchFamily="49" charset="0"/>
              </a:rPr>
              <a:t>trs$solution</a:t>
            </a:r>
            <a:r>
              <a:rPr lang="en-US" sz="1400" b="1" dirty="0" smtClean="0">
                <a:solidFill>
                  <a:srgbClr val="C00000"/>
                </a:solidFill>
                <a:latin typeface="Courier New" panose="02070309020205020404" pitchFamily="49" charset="0"/>
                <a:cs typeface="Courier New" panose="02070309020205020404" pitchFamily="49" charset="0"/>
              </a:rPr>
              <a:t> </a:t>
            </a:r>
            <a:endParaRPr lang="en-US" sz="1400" b="1" dirty="0">
              <a:solidFill>
                <a:srgbClr val="C0000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     [,1] [,2] [,3] [,4]</a:t>
            </a:r>
          </a:p>
          <a:p>
            <a:r>
              <a:rPr lang="en-US" sz="1400" dirty="0">
                <a:solidFill>
                  <a:srgbClr val="0070C0"/>
                </a:solidFill>
                <a:latin typeface="Courier New" panose="02070309020205020404" pitchFamily="49" charset="0"/>
                <a:cs typeface="Courier New" panose="02070309020205020404" pitchFamily="49" charset="0"/>
              </a:rPr>
              <a:t>[1,]    5    0    0    0</a:t>
            </a:r>
          </a:p>
          <a:p>
            <a:r>
              <a:rPr lang="en-US" sz="1400" dirty="0">
                <a:solidFill>
                  <a:srgbClr val="0070C0"/>
                </a:solidFill>
                <a:latin typeface="Courier New" panose="02070309020205020404" pitchFamily="49" charset="0"/>
                <a:cs typeface="Courier New" panose="02070309020205020404" pitchFamily="49" charset="0"/>
              </a:rPr>
              <a:t>[2,]    2    8    0    0</a:t>
            </a:r>
          </a:p>
          <a:p>
            <a:r>
              <a:rPr lang="en-US" sz="1400" dirty="0">
                <a:solidFill>
                  <a:srgbClr val="0070C0"/>
                </a:solidFill>
                <a:latin typeface="Courier New" panose="02070309020205020404" pitchFamily="49" charset="0"/>
                <a:cs typeface="Courier New" panose="02070309020205020404" pitchFamily="49" charset="0"/>
              </a:rPr>
              <a:t>[3,]    5    0    4    6</a:t>
            </a:r>
          </a:p>
          <a:p>
            <a:r>
              <a:rPr lang="en-US" sz="1400" dirty="0" smtClean="0">
                <a:solidFill>
                  <a:srgbClr val="009644"/>
                </a:solidFill>
                <a:latin typeface="Courier New" panose="02070309020205020404" pitchFamily="49" charset="0"/>
                <a:cs typeface="Courier New" panose="02070309020205020404" pitchFamily="49" charset="0"/>
              </a:rPr>
              <a:t># Exhausted supply (row supplies).</a:t>
            </a:r>
            <a:endParaRPr lang="en-US" sz="1400" dirty="0">
              <a:solidFill>
                <a:srgbClr val="009644"/>
              </a:solidFill>
              <a:latin typeface="Courier New" panose="02070309020205020404" pitchFamily="49" charset="0"/>
              <a:cs typeface="Courier New" panose="02070309020205020404" pitchFamily="49" charset="0"/>
            </a:endParaRPr>
          </a:p>
          <a:p>
            <a:r>
              <a:rPr lang="en-US" sz="1400" b="1" dirty="0" err="1">
                <a:solidFill>
                  <a:srgbClr val="C00000"/>
                </a:solidFill>
                <a:latin typeface="Courier New" panose="02070309020205020404" pitchFamily="49" charset="0"/>
                <a:cs typeface="Courier New" panose="02070309020205020404" pitchFamily="49" charset="0"/>
              </a:rPr>
              <a:t>trs$rrhs</a:t>
            </a:r>
            <a:endParaRPr lang="en-US" sz="1400" b="1" dirty="0">
              <a:solidFill>
                <a:srgbClr val="C0000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[1]  5 10 </a:t>
            </a:r>
            <a:r>
              <a:rPr lang="en-US" sz="1400" dirty="0" smtClean="0">
                <a:solidFill>
                  <a:srgbClr val="0070C0"/>
                </a:solidFill>
                <a:latin typeface="Courier New" panose="02070309020205020404" pitchFamily="49" charset="0"/>
                <a:cs typeface="Courier New" panose="02070309020205020404" pitchFamily="49" charset="0"/>
              </a:rPr>
              <a:t>15</a:t>
            </a:r>
          </a:p>
          <a:p>
            <a:r>
              <a:rPr lang="en-US" sz="1400" dirty="0">
                <a:solidFill>
                  <a:srgbClr val="009644"/>
                </a:solidFill>
                <a:latin typeface="Courier New" panose="02070309020205020404" pitchFamily="49" charset="0"/>
                <a:cs typeface="Courier New" panose="02070309020205020404" pitchFamily="49" charset="0"/>
              </a:rPr>
              <a:t># </a:t>
            </a:r>
            <a:r>
              <a:rPr lang="en-US" sz="1400" dirty="0" smtClean="0">
                <a:solidFill>
                  <a:srgbClr val="009644"/>
                </a:solidFill>
                <a:latin typeface="Courier New" panose="02070309020205020404" pitchFamily="49" charset="0"/>
                <a:cs typeface="Courier New" panose="02070309020205020404" pitchFamily="49" charset="0"/>
              </a:rPr>
              <a:t>Satisfied demand (column demands).</a:t>
            </a:r>
            <a:endParaRPr lang="en-US" sz="1400" dirty="0">
              <a:solidFill>
                <a:srgbClr val="009644"/>
              </a:solidFill>
              <a:latin typeface="Courier New" panose="02070309020205020404" pitchFamily="49" charset="0"/>
              <a:cs typeface="Courier New" panose="02070309020205020404" pitchFamily="49" charset="0"/>
            </a:endParaRPr>
          </a:p>
          <a:p>
            <a:r>
              <a:rPr lang="en-US" sz="1400" b="1" dirty="0" err="1" smtClean="0">
                <a:solidFill>
                  <a:srgbClr val="C00000"/>
                </a:solidFill>
                <a:latin typeface="Courier New" panose="02070309020205020404" pitchFamily="49" charset="0"/>
                <a:cs typeface="Courier New" panose="02070309020205020404" pitchFamily="49" charset="0"/>
              </a:rPr>
              <a:t>trs$crhs</a:t>
            </a:r>
            <a:endParaRPr lang="en-US" sz="1400" b="1" dirty="0">
              <a:solidFill>
                <a:srgbClr val="C0000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[1] 12  8  4  </a:t>
            </a:r>
            <a:r>
              <a:rPr lang="en-US" sz="1400" dirty="0" smtClean="0">
                <a:solidFill>
                  <a:srgbClr val="0070C0"/>
                </a:solidFill>
                <a:latin typeface="Courier New" panose="02070309020205020404" pitchFamily="49" charset="0"/>
                <a:cs typeface="Courier New" panose="02070309020205020404" pitchFamily="49" charset="0"/>
              </a:rPr>
              <a:t>6</a:t>
            </a:r>
            <a:endParaRPr lang="en-US" sz="1400" dirty="0">
              <a:solidFill>
                <a:srgbClr val="0070C0"/>
              </a:solidFill>
              <a:latin typeface="Courier New" panose="02070309020205020404" pitchFamily="49" charset="0"/>
              <a:cs typeface="Courier New" panose="02070309020205020404" pitchFamily="49" charset="0"/>
            </a:endParaRPr>
          </a:p>
        </p:txBody>
      </p:sp>
      <p:sp>
        <p:nvSpPr>
          <p:cNvPr id="6" name="TextBox 5"/>
          <p:cNvSpPr txBox="1"/>
          <p:nvPr/>
        </p:nvSpPr>
        <p:spPr>
          <a:xfrm>
            <a:off x="5148151" y="4079025"/>
            <a:ext cx="6864779" cy="2677656"/>
          </a:xfrm>
          <a:prstGeom prst="rect">
            <a:avLst/>
          </a:prstGeom>
          <a:solidFill>
            <a:srgbClr val="F2F7FC"/>
          </a:solidFill>
        </p:spPr>
        <p:txBody>
          <a:bodyPr wrap="square" rtlCol="0">
            <a:spAutoFit/>
          </a:bodyPr>
          <a:lstStyle/>
          <a:p>
            <a:r>
              <a:rPr lang="en-US" sz="1400" dirty="0" smtClean="0">
                <a:solidFill>
                  <a:srgbClr val="009644"/>
                </a:solidFill>
                <a:latin typeface="Courier New" panose="02070309020205020404" pitchFamily="49" charset="0"/>
                <a:cs typeface="Courier New" panose="02070309020205020404" pitchFamily="49" charset="0"/>
              </a:rPr>
              <a:t># Let's produce a final report (similar to the one shown</a:t>
            </a:r>
            <a:br>
              <a:rPr lang="en-US" sz="1400" dirty="0" smtClean="0">
                <a:solidFill>
                  <a:srgbClr val="009644"/>
                </a:solidFill>
                <a:latin typeface="Courier New" panose="02070309020205020404" pitchFamily="49" charset="0"/>
                <a:cs typeface="Courier New" panose="02070309020205020404" pitchFamily="49" charset="0"/>
              </a:rPr>
            </a:br>
            <a:r>
              <a:rPr lang="en-US" sz="1400" dirty="0" smtClean="0">
                <a:solidFill>
                  <a:srgbClr val="009644"/>
                </a:solidFill>
                <a:latin typeface="Courier New" panose="02070309020205020404" pitchFamily="49" charset="0"/>
                <a:cs typeface="Courier New" panose="02070309020205020404" pitchFamily="49" charset="0"/>
              </a:rPr>
              <a:t># on </a:t>
            </a:r>
            <a:r>
              <a:rPr lang="en-US" sz="1400" dirty="0" smtClean="0">
                <a:solidFill>
                  <a:srgbClr val="009644"/>
                </a:solidFill>
                <a:latin typeface="Courier New" panose="02070309020205020404" pitchFamily="49" charset="0"/>
                <a:cs typeface="Courier New" panose="02070309020205020404" pitchFamily="49" charset="0"/>
                <a:hlinkClick r:id="rId2" action="ppaction://hlinksldjump"/>
              </a:rPr>
              <a:t>Slide 15</a:t>
            </a:r>
            <a:r>
              <a:rPr lang="en-US" sz="1400" dirty="0" smtClean="0">
                <a:solidFill>
                  <a:srgbClr val="009644"/>
                </a:solidFill>
                <a:latin typeface="Courier New" panose="02070309020205020404" pitchFamily="49" charset="0"/>
                <a:cs typeface="Courier New" panose="02070309020205020404" pitchFamily="49" charset="0"/>
              </a:rPr>
              <a:t>). </a:t>
            </a:r>
          </a:p>
          <a:p>
            <a:r>
              <a:rPr lang="en-US" sz="1400" b="1" dirty="0" err="1" smtClean="0">
                <a:solidFill>
                  <a:srgbClr val="C00000"/>
                </a:solidFill>
                <a:latin typeface="Courier New" panose="02070309020205020404" pitchFamily="49" charset="0"/>
                <a:cs typeface="Courier New" panose="02070309020205020404" pitchFamily="49" charset="0"/>
              </a:rPr>
              <a:t>trRpt</a:t>
            </a:r>
            <a:r>
              <a:rPr lang="en-US" sz="1400" b="1" dirty="0" smtClean="0">
                <a:solidFill>
                  <a:srgbClr val="C00000"/>
                </a:solidFill>
                <a:latin typeface="Courier New" panose="02070309020205020404" pitchFamily="49" charset="0"/>
                <a:cs typeface="Courier New" panose="02070309020205020404" pitchFamily="49" charset="0"/>
              </a:rPr>
              <a:t> = </a:t>
            </a:r>
            <a:r>
              <a:rPr lang="en-US" sz="1400" b="1" dirty="0" err="1" smtClean="0">
                <a:solidFill>
                  <a:srgbClr val="C00000"/>
                </a:solidFill>
                <a:latin typeface="Courier New" panose="02070309020205020404" pitchFamily="49" charset="0"/>
                <a:cs typeface="Courier New" panose="02070309020205020404" pitchFamily="49" charset="0"/>
              </a:rPr>
              <a:t>data.frame</a:t>
            </a:r>
            <a:r>
              <a:rPr lang="en-US" sz="1400" b="1" dirty="0" smtClean="0">
                <a:solidFill>
                  <a:srgbClr val="C00000"/>
                </a:solidFill>
                <a:latin typeface="Courier New" panose="02070309020205020404" pitchFamily="49" charset="0"/>
                <a:cs typeface="Courier New" panose="02070309020205020404" pitchFamily="49" charset="0"/>
              </a:rPr>
              <a:t>( </a:t>
            </a:r>
            <a:r>
              <a:rPr lang="en-US" sz="1400" b="1" dirty="0" err="1" smtClean="0">
                <a:solidFill>
                  <a:srgbClr val="C00000"/>
                </a:solidFill>
                <a:latin typeface="Courier New" panose="02070309020205020404" pitchFamily="49" charset="0"/>
                <a:cs typeface="Courier New" panose="02070309020205020404" pitchFamily="49" charset="0"/>
              </a:rPr>
              <a:t>trs$solution</a:t>
            </a:r>
            <a:r>
              <a:rPr lang="en-US" sz="1400" b="1" dirty="0" smtClean="0">
                <a:solidFill>
                  <a:srgbClr val="C00000"/>
                </a:solidFill>
                <a:latin typeface="Courier New" panose="02070309020205020404" pitchFamily="49" charset="0"/>
                <a:cs typeface="Courier New" panose="02070309020205020404" pitchFamily="49" charset="0"/>
              </a:rPr>
              <a:t>, </a:t>
            </a:r>
            <a:r>
              <a:rPr lang="en-US" sz="1400" b="1" dirty="0" err="1" smtClean="0">
                <a:solidFill>
                  <a:srgbClr val="C00000"/>
                </a:solidFill>
                <a:latin typeface="Courier New" panose="02070309020205020404" pitchFamily="49" charset="0"/>
                <a:cs typeface="Courier New" panose="02070309020205020404" pitchFamily="49" charset="0"/>
              </a:rPr>
              <a:t>trs$rrhs</a:t>
            </a:r>
            <a:r>
              <a:rPr lang="en-US" sz="1400" b="1" dirty="0" smtClean="0">
                <a:solidFill>
                  <a:srgbClr val="C00000"/>
                </a:solidFill>
                <a:latin typeface="Courier New" panose="02070309020205020404" pitchFamily="49" charset="0"/>
                <a:cs typeface="Courier New" panose="02070309020205020404" pitchFamily="49" charset="0"/>
              </a:rPr>
              <a:t> )</a:t>
            </a:r>
          </a:p>
          <a:p>
            <a:r>
              <a:rPr lang="en-US" sz="1400" b="1" dirty="0" err="1" smtClean="0">
                <a:solidFill>
                  <a:srgbClr val="C00000"/>
                </a:solidFill>
                <a:latin typeface="Courier New" panose="02070309020205020404" pitchFamily="49" charset="0"/>
                <a:cs typeface="Courier New" panose="02070309020205020404" pitchFamily="49" charset="0"/>
              </a:rPr>
              <a:t>trRpt</a:t>
            </a:r>
            <a:r>
              <a:rPr lang="en-US" sz="1400" b="1" dirty="0" smtClean="0">
                <a:solidFill>
                  <a:srgbClr val="C00000"/>
                </a:solidFill>
                <a:latin typeface="Courier New" panose="02070309020205020404" pitchFamily="49" charset="0"/>
                <a:cs typeface="Courier New" panose="02070309020205020404" pitchFamily="49" charset="0"/>
              </a:rPr>
              <a:t> = </a:t>
            </a:r>
            <a:r>
              <a:rPr lang="en-US" sz="1400" b="1" dirty="0" err="1" smtClean="0">
                <a:solidFill>
                  <a:srgbClr val="C00000"/>
                </a:solidFill>
                <a:latin typeface="Courier New" panose="02070309020205020404" pitchFamily="49" charset="0"/>
                <a:cs typeface="Courier New" panose="02070309020205020404" pitchFamily="49" charset="0"/>
              </a:rPr>
              <a:t>rbind</a:t>
            </a:r>
            <a:r>
              <a:rPr lang="en-US" sz="1400" b="1" dirty="0" smtClean="0">
                <a:solidFill>
                  <a:srgbClr val="C00000"/>
                </a:solidFill>
                <a:latin typeface="Courier New" panose="02070309020205020404" pitchFamily="49" charset="0"/>
                <a:cs typeface="Courier New" panose="02070309020205020404" pitchFamily="49" charset="0"/>
              </a:rPr>
              <a:t>( </a:t>
            </a:r>
            <a:r>
              <a:rPr lang="en-US" sz="1400" b="1" dirty="0" err="1" smtClean="0">
                <a:solidFill>
                  <a:srgbClr val="C00000"/>
                </a:solidFill>
                <a:latin typeface="Courier New" panose="02070309020205020404" pitchFamily="49" charset="0"/>
                <a:cs typeface="Courier New" panose="02070309020205020404" pitchFamily="49" charset="0"/>
              </a:rPr>
              <a:t>trRpt</a:t>
            </a:r>
            <a:r>
              <a:rPr lang="en-US" sz="1400" b="1" dirty="0" smtClean="0">
                <a:solidFill>
                  <a:srgbClr val="C00000"/>
                </a:solidFill>
                <a:latin typeface="Courier New" panose="02070309020205020404" pitchFamily="49" charset="0"/>
                <a:cs typeface="Courier New" panose="02070309020205020404" pitchFamily="49" charset="0"/>
              </a:rPr>
              <a:t>, c( </a:t>
            </a:r>
            <a:r>
              <a:rPr lang="en-US" sz="1400" b="1" dirty="0" err="1" smtClean="0">
                <a:solidFill>
                  <a:srgbClr val="C00000"/>
                </a:solidFill>
                <a:latin typeface="Courier New" panose="02070309020205020404" pitchFamily="49" charset="0"/>
                <a:cs typeface="Courier New" panose="02070309020205020404" pitchFamily="49" charset="0"/>
              </a:rPr>
              <a:t>trs$crhs</a:t>
            </a:r>
            <a:r>
              <a:rPr lang="en-US" sz="1400" b="1" dirty="0" smtClean="0">
                <a:solidFill>
                  <a:srgbClr val="C00000"/>
                </a:solidFill>
                <a:latin typeface="Courier New" panose="02070309020205020404" pitchFamily="49" charset="0"/>
                <a:cs typeface="Courier New" panose="02070309020205020404" pitchFamily="49" charset="0"/>
              </a:rPr>
              <a:t>, sum(</a:t>
            </a:r>
            <a:r>
              <a:rPr lang="en-US" sz="1400" b="1" dirty="0" err="1" smtClean="0">
                <a:solidFill>
                  <a:srgbClr val="C00000"/>
                </a:solidFill>
                <a:latin typeface="Courier New" panose="02070309020205020404" pitchFamily="49" charset="0"/>
                <a:cs typeface="Courier New" panose="02070309020205020404" pitchFamily="49" charset="0"/>
              </a:rPr>
              <a:t>trs$crhs</a:t>
            </a:r>
            <a:r>
              <a:rPr lang="en-US" sz="1400" b="1" dirty="0" smtClean="0">
                <a:solidFill>
                  <a:srgbClr val="C00000"/>
                </a:solidFill>
                <a:latin typeface="Courier New" panose="02070309020205020404" pitchFamily="49" charset="0"/>
                <a:cs typeface="Courier New" panose="02070309020205020404" pitchFamily="49" charset="0"/>
              </a:rPr>
              <a:t>) ) )</a:t>
            </a:r>
          </a:p>
          <a:p>
            <a:r>
              <a:rPr lang="en-US" sz="1400" b="1" dirty="0" err="1" smtClean="0">
                <a:solidFill>
                  <a:srgbClr val="C00000"/>
                </a:solidFill>
                <a:latin typeface="Courier New" panose="02070309020205020404" pitchFamily="49" charset="0"/>
                <a:cs typeface="Courier New" panose="02070309020205020404" pitchFamily="49" charset="0"/>
              </a:rPr>
              <a:t>colnames</a:t>
            </a:r>
            <a:r>
              <a:rPr lang="en-US" sz="1400" b="1" dirty="0" smtClean="0">
                <a:solidFill>
                  <a:srgbClr val="C00000"/>
                </a:solidFill>
                <a:latin typeface="Courier New" panose="02070309020205020404" pitchFamily="49" charset="0"/>
                <a:cs typeface="Courier New" panose="02070309020205020404" pitchFamily="49" charset="0"/>
              </a:rPr>
              <a:t>(</a:t>
            </a:r>
            <a:r>
              <a:rPr lang="en-US" sz="1400" b="1" dirty="0" err="1" smtClean="0">
                <a:solidFill>
                  <a:srgbClr val="C00000"/>
                </a:solidFill>
                <a:latin typeface="Courier New" panose="02070309020205020404" pitchFamily="49" charset="0"/>
                <a:cs typeface="Courier New" panose="02070309020205020404" pitchFamily="49" charset="0"/>
              </a:rPr>
              <a:t>trRpt</a:t>
            </a:r>
            <a:r>
              <a:rPr lang="en-US" sz="1400" b="1" dirty="0" smtClean="0">
                <a:solidFill>
                  <a:srgbClr val="C00000"/>
                </a:solidFill>
                <a:latin typeface="Courier New" panose="02070309020205020404" pitchFamily="49" charset="0"/>
                <a:cs typeface="Courier New" panose="02070309020205020404" pitchFamily="49" charset="0"/>
              </a:rPr>
              <a:t>) = c( paste("D", </a:t>
            </a:r>
            <a:r>
              <a:rPr lang="en-US" sz="1400" b="1" dirty="0" err="1" smtClean="0">
                <a:solidFill>
                  <a:srgbClr val="C00000"/>
                </a:solidFill>
                <a:latin typeface="Courier New" panose="02070309020205020404" pitchFamily="49" charset="0"/>
                <a:cs typeface="Courier New" panose="02070309020205020404" pitchFamily="49" charset="0"/>
              </a:rPr>
              <a:t>1:n</a:t>
            </a:r>
            <a:r>
              <a:rPr lang="en-US" sz="1400" b="1" dirty="0" smtClean="0">
                <a:solidFill>
                  <a:srgbClr val="C00000"/>
                </a:solidFill>
                <a:latin typeface="Courier New" panose="02070309020205020404" pitchFamily="49" charset="0"/>
                <a:cs typeface="Courier New" panose="02070309020205020404" pitchFamily="49" charset="0"/>
              </a:rPr>
              <a:t>, </a:t>
            </a:r>
            <a:r>
              <a:rPr lang="en-US" sz="1400" b="1" dirty="0" err="1" smtClean="0">
                <a:solidFill>
                  <a:srgbClr val="C00000"/>
                </a:solidFill>
                <a:latin typeface="Courier New" panose="02070309020205020404" pitchFamily="49" charset="0"/>
                <a:cs typeface="Courier New" panose="02070309020205020404" pitchFamily="49" charset="0"/>
              </a:rPr>
              <a:t>sep</a:t>
            </a:r>
            <a:r>
              <a:rPr lang="en-US" sz="1400" b="1" dirty="0" smtClean="0">
                <a:solidFill>
                  <a:srgbClr val="C00000"/>
                </a:solidFill>
                <a:latin typeface="Courier New" panose="02070309020205020404" pitchFamily="49" charset="0"/>
                <a:cs typeface="Courier New" panose="02070309020205020404" pitchFamily="49" charset="0"/>
              </a:rPr>
              <a:t>=""), "supply" )</a:t>
            </a:r>
          </a:p>
          <a:p>
            <a:r>
              <a:rPr lang="en-US" sz="1400" b="1" dirty="0" err="1" smtClean="0">
                <a:solidFill>
                  <a:srgbClr val="C00000"/>
                </a:solidFill>
                <a:latin typeface="Courier New" panose="02070309020205020404" pitchFamily="49" charset="0"/>
                <a:cs typeface="Courier New" panose="02070309020205020404" pitchFamily="49" charset="0"/>
              </a:rPr>
              <a:t>rownames</a:t>
            </a:r>
            <a:r>
              <a:rPr lang="en-US" sz="1400" b="1" dirty="0" smtClean="0">
                <a:solidFill>
                  <a:srgbClr val="C00000"/>
                </a:solidFill>
                <a:latin typeface="Courier New" panose="02070309020205020404" pitchFamily="49" charset="0"/>
                <a:cs typeface="Courier New" panose="02070309020205020404" pitchFamily="49" charset="0"/>
              </a:rPr>
              <a:t>(</a:t>
            </a:r>
            <a:r>
              <a:rPr lang="en-US" sz="1400" b="1" dirty="0" err="1" smtClean="0">
                <a:solidFill>
                  <a:srgbClr val="C00000"/>
                </a:solidFill>
                <a:latin typeface="Courier New" panose="02070309020205020404" pitchFamily="49" charset="0"/>
                <a:cs typeface="Courier New" panose="02070309020205020404" pitchFamily="49" charset="0"/>
              </a:rPr>
              <a:t>trRpt</a:t>
            </a:r>
            <a:r>
              <a:rPr lang="en-US" sz="1400" b="1" dirty="0">
                <a:solidFill>
                  <a:srgbClr val="C00000"/>
                </a:solidFill>
                <a:latin typeface="Courier New" panose="02070309020205020404" pitchFamily="49" charset="0"/>
                <a:cs typeface="Courier New" panose="02070309020205020404" pitchFamily="49" charset="0"/>
              </a:rPr>
              <a:t>) = c</a:t>
            </a:r>
            <a:r>
              <a:rPr lang="en-US" sz="1400" b="1" dirty="0" smtClean="0">
                <a:solidFill>
                  <a:srgbClr val="C00000"/>
                </a:solidFill>
                <a:latin typeface="Courier New" panose="02070309020205020404" pitchFamily="49" charset="0"/>
                <a:cs typeface="Courier New" panose="02070309020205020404" pitchFamily="49" charset="0"/>
              </a:rPr>
              <a:t>( paste("S", </a:t>
            </a:r>
            <a:r>
              <a:rPr lang="en-US" sz="1400" b="1" dirty="0" err="1" smtClean="0">
                <a:solidFill>
                  <a:srgbClr val="C00000"/>
                </a:solidFill>
                <a:latin typeface="Courier New" panose="02070309020205020404" pitchFamily="49" charset="0"/>
                <a:cs typeface="Courier New" panose="02070309020205020404" pitchFamily="49" charset="0"/>
              </a:rPr>
              <a:t>1:m</a:t>
            </a:r>
            <a:r>
              <a:rPr lang="en-US" sz="1400" b="1" dirty="0" smtClean="0">
                <a:solidFill>
                  <a:srgbClr val="C00000"/>
                </a:solidFill>
                <a:latin typeface="Courier New" panose="02070309020205020404" pitchFamily="49" charset="0"/>
                <a:cs typeface="Courier New" panose="02070309020205020404" pitchFamily="49" charset="0"/>
              </a:rPr>
              <a:t>, </a:t>
            </a:r>
            <a:r>
              <a:rPr lang="en-US" sz="1400" b="1" dirty="0" err="1" smtClean="0">
                <a:solidFill>
                  <a:srgbClr val="C00000"/>
                </a:solidFill>
                <a:latin typeface="Courier New" panose="02070309020205020404" pitchFamily="49" charset="0"/>
                <a:cs typeface="Courier New" panose="02070309020205020404" pitchFamily="49" charset="0"/>
              </a:rPr>
              <a:t>sep</a:t>
            </a:r>
            <a:r>
              <a:rPr lang="en-US" sz="1400" b="1" dirty="0" smtClean="0">
                <a:solidFill>
                  <a:srgbClr val="C00000"/>
                </a:solidFill>
                <a:latin typeface="Courier New" panose="02070309020205020404" pitchFamily="49" charset="0"/>
                <a:cs typeface="Courier New" panose="02070309020205020404" pitchFamily="49" charset="0"/>
              </a:rPr>
              <a:t>=""), "demand" )</a:t>
            </a:r>
          </a:p>
          <a:p>
            <a:r>
              <a:rPr lang="en-US" sz="1400" b="1" dirty="0" err="1" smtClean="0">
                <a:solidFill>
                  <a:srgbClr val="C00000"/>
                </a:solidFill>
                <a:latin typeface="Courier New" panose="02070309020205020404" pitchFamily="49" charset="0"/>
                <a:cs typeface="Courier New" panose="02070309020205020404" pitchFamily="49" charset="0"/>
              </a:rPr>
              <a:t>trRpt</a:t>
            </a:r>
            <a:endParaRPr lang="en-US" sz="1400" b="1" dirty="0" smtClean="0">
              <a:solidFill>
                <a:srgbClr val="C0000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D1</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D2</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D3</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D4</a:t>
            </a:r>
            <a:r>
              <a:rPr lang="en-US" sz="1400" dirty="0">
                <a:solidFill>
                  <a:srgbClr val="0070C0"/>
                </a:solidFill>
                <a:latin typeface="Courier New" panose="02070309020205020404" pitchFamily="49" charset="0"/>
                <a:cs typeface="Courier New" panose="02070309020205020404" pitchFamily="49" charset="0"/>
              </a:rPr>
              <a:t> supply</a:t>
            </a:r>
          </a:p>
          <a:p>
            <a:r>
              <a:rPr lang="en-US" sz="1400" dirty="0" err="1">
                <a:solidFill>
                  <a:srgbClr val="0070C0"/>
                </a:solidFill>
                <a:latin typeface="Courier New" panose="02070309020205020404" pitchFamily="49" charset="0"/>
                <a:cs typeface="Courier New" panose="02070309020205020404" pitchFamily="49" charset="0"/>
              </a:rPr>
              <a:t>S1</a:t>
            </a:r>
            <a:r>
              <a:rPr lang="en-US" sz="1400" dirty="0">
                <a:solidFill>
                  <a:srgbClr val="0070C0"/>
                </a:solidFill>
                <a:latin typeface="Courier New" panose="02070309020205020404" pitchFamily="49" charset="0"/>
                <a:cs typeface="Courier New" panose="02070309020205020404" pitchFamily="49" charset="0"/>
              </a:rPr>
              <a:t>      5  0  0  0      5</a:t>
            </a:r>
          </a:p>
          <a:p>
            <a:r>
              <a:rPr lang="en-US" sz="1400" dirty="0" err="1">
                <a:solidFill>
                  <a:srgbClr val="0070C0"/>
                </a:solidFill>
                <a:latin typeface="Courier New" panose="02070309020205020404" pitchFamily="49" charset="0"/>
                <a:cs typeface="Courier New" panose="02070309020205020404" pitchFamily="49" charset="0"/>
              </a:rPr>
              <a:t>S2</a:t>
            </a:r>
            <a:r>
              <a:rPr lang="en-US" sz="1400" dirty="0">
                <a:solidFill>
                  <a:srgbClr val="0070C0"/>
                </a:solidFill>
                <a:latin typeface="Courier New" panose="02070309020205020404" pitchFamily="49" charset="0"/>
                <a:cs typeface="Courier New" panose="02070309020205020404" pitchFamily="49" charset="0"/>
              </a:rPr>
              <a:t>      2  8  0  0     10</a:t>
            </a:r>
          </a:p>
          <a:p>
            <a:r>
              <a:rPr lang="en-US" sz="1400" dirty="0" err="1">
                <a:solidFill>
                  <a:srgbClr val="0070C0"/>
                </a:solidFill>
                <a:latin typeface="Courier New" panose="02070309020205020404" pitchFamily="49" charset="0"/>
                <a:cs typeface="Courier New" panose="02070309020205020404" pitchFamily="49" charset="0"/>
              </a:rPr>
              <a:t>S3</a:t>
            </a:r>
            <a:r>
              <a:rPr lang="en-US" sz="1400" dirty="0">
                <a:solidFill>
                  <a:srgbClr val="0070C0"/>
                </a:solidFill>
                <a:latin typeface="Courier New" panose="02070309020205020404" pitchFamily="49" charset="0"/>
                <a:cs typeface="Courier New" panose="02070309020205020404" pitchFamily="49" charset="0"/>
              </a:rPr>
              <a:t>      5  0  4  6     15</a:t>
            </a:r>
          </a:p>
          <a:p>
            <a:r>
              <a:rPr lang="en-US" sz="1400" dirty="0">
                <a:solidFill>
                  <a:srgbClr val="0070C0"/>
                </a:solidFill>
                <a:latin typeface="Courier New" panose="02070309020205020404" pitchFamily="49" charset="0"/>
                <a:cs typeface="Courier New" panose="02070309020205020404" pitchFamily="49" charset="0"/>
              </a:rPr>
              <a:t>demand 12  8  4  6     30</a:t>
            </a:r>
            <a:endParaRPr lang="en-US" sz="1400" dirty="0">
              <a:solidFill>
                <a:srgbClr val="0070C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007749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Network-Graph Visualization in </a:t>
            </a:r>
            <a:r>
              <a:rPr lang="en-US" dirty="0" smtClean="0"/>
              <a:t>R </a:t>
            </a:r>
            <a:r>
              <a:rPr lang="en-US" sz="3200" dirty="0">
                <a:solidFill>
                  <a:srgbClr val="002060"/>
                </a:solidFill>
              </a:rPr>
              <a:t>[1]</a:t>
            </a:r>
            <a:endParaRPr lang="en-US" sz="3200" dirty="0">
              <a:solidFill>
                <a:srgbClr val="002060"/>
              </a:solidFill>
            </a:endParaRPr>
          </a:p>
        </p:txBody>
      </p:sp>
      <p:sp>
        <p:nvSpPr>
          <p:cNvPr id="3" name="Rectangle 2"/>
          <p:cNvSpPr/>
          <p:nvPr/>
        </p:nvSpPr>
        <p:spPr>
          <a:xfrm>
            <a:off x="495748" y="850983"/>
            <a:ext cx="9242612" cy="461665"/>
          </a:xfrm>
          <a:prstGeom prst="rect">
            <a:avLst/>
          </a:prstGeom>
          <a:noFill/>
        </p:spPr>
        <p:txBody>
          <a:bodyPr wrap="square" rtlCol="0">
            <a:spAutoFit/>
          </a:bodyPr>
          <a:lstStyle/>
          <a:p>
            <a:pPr>
              <a:spcAft>
                <a:spcPts val="600"/>
              </a:spcAft>
            </a:pPr>
            <a:r>
              <a:rPr lang="en-US" sz="2400" dirty="0" smtClean="0"/>
              <a:t>R Code – Utilizing  package "</a:t>
            </a:r>
            <a:r>
              <a:rPr lang="en-US" sz="2400" b="1" dirty="0" err="1" smtClean="0">
                <a:latin typeface="Courier New" panose="02070309020205020404" pitchFamily="49" charset="0"/>
                <a:cs typeface="Courier New" panose="02070309020205020404" pitchFamily="49" charset="0"/>
              </a:rPr>
              <a:t>igraph</a:t>
            </a:r>
            <a:r>
              <a:rPr lang="en-US" sz="2400" dirty="0" smtClean="0"/>
              <a:t>". </a:t>
            </a:r>
            <a:endParaRPr lang="en-US" sz="2400" dirty="0"/>
          </a:p>
        </p:txBody>
      </p:sp>
      <p:sp>
        <p:nvSpPr>
          <p:cNvPr id="4" name="Rectangle 3"/>
          <p:cNvSpPr/>
          <p:nvPr/>
        </p:nvSpPr>
        <p:spPr>
          <a:xfrm>
            <a:off x="690058" y="1415518"/>
            <a:ext cx="10602782" cy="5170646"/>
          </a:xfrm>
          <a:prstGeom prst="rect">
            <a:avLst/>
          </a:prstGeom>
          <a:noFill/>
        </p:spPr>
        <p:txBody>
          <a:bodyPr wrap="square" rtlCol="0">
            <a:spAutoFit/>
          </a:bodyPr>
          <a:lstStyle/>
          <a:p>
            <a:r>
              <a:rPr lang="en-US" sz="1400" dirty="0">
                <a:solidFill>
                  <a:srgbClr val="009644"/>
                </a:solidFill>
                <a:latin typeface="Courier New" panose="02070309020205020404" pitchFamily="49" charset="0"/>
                <a:cs typeface="Courier New" panose="02070309020205020404" pitchFamily="49" charset="0"/>
              </a:rPr>
              <a:t># Install package </a:t>
            </a:r>
            <a:r>
              <a:rPr lang="en-US" sz="1400" dirty="0" smtClean="0">
                <a:solidFill>
                  <a:srgbClr val="009644"/>
                </a:solidFill>
                <a:latin typeface="Courier New" panose="02070309020205020404" pitchFamily="49" charset="0"/>
                <a:cs typeface="Courier New" panose="02070309020205020404" pitchFamily="49" charset="0"/>
              </a:rPr>
              <a:t>"</a:t>
            </a:r>
            <a:r>
              <a:rPr lang="en-US" sz="1400" dirty="0" err="1" smtClean="0">
                <a:solidFill>
                  <a:srgbClr val="009644"/>
                </a:solidFill>
                <a:latin typeface="Courier New" panose="02070309020205020404" pitchFamily="49" charset="0"/>
                <a:cs typeface="Courier New" panose="02070309020205020404" pitchFamily="49" charset="0"/>
              </a:rPr>
              <a:t>igraph</a:t>
            </a:r>
            <a:r>
              <a:rPr lang="en-US" sz="1400" dirty="0" smtClean="0">
                <a:solidFill>
                  <a:srgbClr val="009644"/>
                </a:solidFill>
                <a:latin typeface="Courier New" panose="02070309020205020404" pitchFamily="49" charset="0"/>
                <a:cs typeface="Courier New" panose="02070309020205020404" pitchFamily="49" charset="0"/>
              </a:rPr>
              <a:t>", unless it is already installed. </a:t>
            </a:r>
            <a:endParaRPr lang="en-US" sz="1400" dirty="0">
              <a:solidFill>
                <a:srgbClr val="009644"/>
              </a:solidFill>
              <a:latin typeface="Courier New" panose="02070309020205020404" pitchFamily="49" charset="0"/>
              <a:cs typeface="Courier New" panose="02070309020205020404" pitchFamily="49" charset="0"/>
            </a:endParaRPr>
          </a:p>
          <a:p>
            <a:r>
              <a:rPr lang="en-US" sz="1400" b="1" dirty="0" err="1">
                <a:solidFill>
                  <a:srgbClr val="C00000"/>
                </a:solidFill>
                <a:latin typeface="Courier New" panose="02070309020205020404" pitchFamily="49" charset="0"/>
                <a:cs typeface="Courier New" panose="02070309020205020404" pitchFamily="49" charset="0"/>
              </a:rPr>
              <a:t>packages.install</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igraph</a:t>
            </a:r>
            <a:r>
              <a:rPr lang="en-US" sz="1400" b="1" dirty="0">
                <a:solidFill>
                  <a:srgbClr val="C00000"/>
                </a:solidFill>
                <a:latin typeface="Courier New" panose="02070309020205020404" pitchFamily="49" charset="0"/>
                <a:cs typeface="Courier New" panose="02070309020205020404" pitchFamily="49" charset="0"/>
              </a:rPr>
              <a:t>')</a:t>
            </a:r>
          </a:p>
          <a:p>
            <a:r>
              <a:rPr lang="en-US" sz="1400" dirty="0">
                <a:solidFill>
                  <a:srgbClr val="009644"/>
                </a:solidFill>
                <a:latin typeface="Courier New" panose="02070309020205020404" pitchFamily="49" charset="0"/>
                <a:cs typeface="Courier New" panose="02070309020205020404" pitchFamily="49" charset="0"/>
              </a:rPr>
              <a:t># Load the package.</a:t>
            </a:r>
          </a:p>
          <a:p>
            <a:r>
              <a:rPr lang="en-US" sz="1400" b="1" dirty="0">
                <a:solidFill>
                  <a:srgbClr val="C00000"/>
                </a:solidFill>
                <a:latin typeface="Courier New" panose="02070309020205020404" pitchFamily="49" charset="0"/>
                <a:cs typeface="Courier New" panose="02070309020205020404" pitchFamily="49" charset="0"/>
              </a:rPr>
              <a:t>library('</a:t>
            </a:r>
            <a:r>
              <a:rPr lang="en-US" sz="1400" b="1" dirty="0" err="1">
                <a:solidFill>
                  <a:srgbClr val="C00000"/>
                </a:solidFill>
                <a:latin typeface="Courier New" panose="02070309020205020404" pitchFamily="49" charset="0"/>
                <a:cs typeface="Courier New" panose="02070309020205020404" pitchFamily="49" charset="0"/>
              </a:rPr>
              <a:t>igraph</a:t>
            </a:r>
            <a:r>
              <a:rPr lang="en-US" sz="1400" b="1" dirty="0">
                <a:solidFill>
                  <a:srgbClr val="C00000"/>
                </a:solidFill>
                <a:latin typeface="Courier New" panose="02070309020205020404" pitchFamily="49" charset="0"/>
                <a:cs typeface="Courier New" panose="02070309020205020404" pitchFamily="49" charset="0"/>
              </a:rPr>
              <a:t>')</a:t>
            </a:r>
          </a:p>
          <a:p>
            <a:r>
              <a:rPr lang="en-US" sz="1400" dirty="0">
                <a:solidFill>
                  <a:srgbClr val="009644"/>
                </a:solidFill>
                <a:latin typeface="Courier New" panose="02070309020205020404" pitchFamily="49" charset="0"/>
                <a:cs typeface="Courier New" panose="02070309020205020404" pitchFamily="49" charset="0"/>
              </a:rPr>
              <a:t># Set a graph (network model), consisting of nodes and edges. </a:t>
            </a:r>
          </a:p>
          <a:p>
            <a:r>
              <a:rPr lang="en-US" sz="1400" dirty="0">
                <a:solidFill>
                  <a:srgbClr val="009644"/>
                </a:solidFill>
                <a:latin typeface="Courier New" panose="02070309020205020404" pitchFamily="49" charset="0"/>
                <a:cs typeface="Courier New" panose="02070309020205020404" pitchFamily="49" charset="0"/>
              </a:rPr>
              <a:t># The X matrix is part of the above solution</a:t>
            </a:r>
            <a:r>
              <a:rPr lang="en-US" sz="1400" dirty="0" smtClean="0">
                <a:solidFill>
                  <a:srgbClr val="009644"/>
                </a:solidFill>
                <a:latin typeface="Courier New" panose="02070309020205020404" pitchFamily="49" charset="0"/>
                <a:cs typeface="Courier New" panose="02070309020205020404" pitchFamily="49" charset="0"/>
              </a:rPr>
              <a:t>.</a:t>
            </a:r>
          </a:p>
          <a:p>
            <a:r>
              <a:rPr lang="en-US" sz="1400" b="1" dirty="0">
                <a:solidFill>
                  <a:srgbClr val="C00000"/>
                </a:solidFill>
                <a:latin typeface="Courier New" panose="02070309020205020404" pitchFamily="49" charset="0"/>
                <a:cs typeface="Courier New" panose="02070309020205020404" pitchFamily="49" charset="0"/>
              </a:rPr>
              <a:t>X = </a:t>
            </a:r>
            <a:r>
              <a:rPr lang="en-US" sz="1400" b="1" dirty="0" err="1" smtClean="0">
                <a:solidFill>
                  <a:srgbClr val="C00000"/>
                </a:solidFill>
                <a:latin typeface="Courier New" panose="02070309020205020404" pitchFamily="49" charset="0"/>
                <a:cs typeface="Courier New" panose="02070309020205020404" pitchFamily="49" charset="0"/>
              </a:rPr>
              <a:t>trRpt</a:t>
            </a:r>
            <a:r>
              <a:rPr lang="en-US" sz="1400" b="1" dirty="0" smtClean="0">
                <a:solidFill>
                  <a:srgbClr val="C00000"/>
                </a:solidFill>
                <a:latin typeface="Courier New" panose="02070309020205020404" pitchFamily="49" charset="0"/>
                <a:cs typeface="Courier New" panose="02070309020205020404" pitchFamily="49" charset="0"/>
              </a:rPr>
              <a:t>[</a:t>
            </a:r>
            <a:r>
              <a:rPr lang="en-US" sz="1400" b="1" dirty="0" err="1" smtClean="0">
                <a:solidFill>
                  <a:srgbClr val="C00000"/>
                </a:solidFill>
                <a:latin typeface="Courier New" panose="02070309020205020404" pitchFamily="49" charset="0"/>
                <a:cs typeface="Courier New" panose="02070309020205020404" pitchFamily="49" charset="0"/>
              </a:rPr>
              <a:t>1:m,1:n</a:t>
            </a:r>
            <a:r>
              <a:rPr lang="en-US" sz="1400" b="1" dirty="0" smtClean="0">
                <a:solidFill>
                  <a:srgbClr val="C00000"/>
                </a:solidFill>
                <a:latin typeface="Courier New" panose="02070309020205020404" pitchFamily="49" charset="0"/>
                <a:cs typeface="Courier New" panose="02070309020205020404" pitchFamily="49" charset="0"/>
              </a:rPr>
              <a:t>]</a:t>
            </a:r>
          </a:p>
          <a:p>
            <a:r>
              <a:rPr lang="en-US" sz="1400" b="1" dirty="0" smtClean="0">
                <a:solidFill>
                  <a:srgbClr val="C00000"/>
                </a:solidFill>
                <a:latin typeface="Courier New" panose="02070309020205020404" pitchFamily="49" charset="0"/>
                <a:cs typeface="Courier New" panose="02070309020205020404" pitchFamily="49" charset="0"/>
              </a:rPr>
              <a:t>X</a:t>
            </a:r>
          </a:p>
          <a:p>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D1</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D2</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D3</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D4</a:t>
            </a:r>
            <a:endParaRPr lang="en-US" sz="1400" dirty="0">
              <a:solidFill>
                <a:srgbClr val="0070C0"/>
              </a:solidFill>
              <a:latin typeface="Courier New" panose="02070309020205020404" pitchFamily="49" charset="0"/>
              <a:cs typeface="Courier New" panose="02070309020205020404" pitchFamily="49" charset="0"/>
            </a:endParaRPr>
          </a:p>
          <a:p>
            <a:r>
              <a:rPr lang="en-US" sz="1400" dirty="0" err="1">
                <a:solidFill>
                  <a:srgbClr val="0070C0"/>
                </a:solidFill>
                <a:latin typeface="Courier New" panose="02070309020205020404" pitchFamily="49" charset="0"/>
                <a:cs typeface="Courier New" panose="02070309020205020404" pitchFamily="49" charset="0"/>
              </a:rPr>
              <a:t>S1</a:t>
            </a:r>
            <a:r>
              <a:rPr lang="en-US" sz="1400" dirty="0">
                <a:solidFill>
                  <a:srgbClr val="0070C0"/>
                </a:solidFill>
                <a:latin typeface="Courier New" panose="02070309020205020404" pitchFamily="49" charset="0"/>
                <a:cs typeface="Courier New" panose="02070309020205020404" pitchFamily="49" charset="0"/>
              </a:rPr>
              <a:t>  5  0  0  0</a:t>
            </a:r>
          </a:p>
          <a:p>
            <a:r>
              <a:rPr lang="en-US" sz="1400" dirty="0" err="1">
                <a:solidFill>
                  <a:srgbClr val="0070C0"/>
                </a:solidFill>
                <a:latin typeface="Courier New" panose="02070309020205020404" pitchFamily="49" charset="0"/>
                <a:cs typeface="Courier New" panose="02070309020205020404" pitchFamily="49" charset="0"/>
              </a:rPr>
              <a:t>S2</a:t>
            </a:r>
            <a:r>
              <a:rPr lang="en-US" sz="1400" dirty="0">
                <a:solidFill>
                  <a:srgbClr val="0070C0"/>
                </a:solidFill>
                <a:latin typeface="Courier New" panose="02070309020205020404" pitchFamily="49" charset="0"/>
                <a:cs typeface="Courier New" panose="02070309020205020404" pitchFamily="49" charset="0"/>
              </a:rPr>
              <a:t>  2  8  0  0</a:t>
            </a:r>
          </a:p>
          <a:p>
            <a:r>
              <a:rPr lang="en-US" sz="1400" dirty="0" err="1">
                <a:solidFill>
                  <a:srgbClr val="0070C0"/>
                </a:solidFill>
                <a:latin typeface="Courier New" panose="02070309020205020404" pitchFamily="49" charset="0"/>
                <a:cs typeface="Courier New" panose="02070309020205020404" pitchFamily="49" charset="0"/>
              </a:rPr>
              <a:t>S3</a:t>
            </a:r>
            <a:r>
              <a:rPr lang="en-US" sz="1400" dirty="0">
                <a:solidFill>
                  <a:srgbClr val="0070C0"/>
                </a:solidFill>
                <a:latin typeface="Courier New" panose="02070309020205020404" pitchFamily="49" charset="0"/>
                <a:cs typeface="Courier New" panose="02070309020205020404" pitchFamily="49" charset="0"/>
              </a:rPr>
              <a:t>  5  0  4  </a:t>
            </a:r>
            <a:r>
              <a:rPr lang="en-US" sz="1400" dirty="0">
                <a:solidFill>
                  <a:srgbClr val="0070C0"/>
                </a:solidFill>
                <a:latin typeface="Courier New" panose="02070309020205020404" pitchFamily="49" charset="0"/>
                <a:cs typeface="Courier New" panose="02070309020205020404" pitchFamily="49" charset="0"/>
              </a:rPr>
              <a:t>6</a:t>
            </a:r>
          </a:p>
          <a:p>
            <a:r>
              <a:rPr lang="en-US" sz="1400" b="1" dirty="0">
                <a:solidFill>
                  <a:srgbClr val="C00000"/>
                </a:solidFill>
                <a:latin typeface="Courier New" panose="02070309020205020404" pitchFamily="49" charset="0"/>
                <a:cs typeface="Courier New" panose="02070309020205020404" pitchFamily="49" charset="0"/>
              </a:rPr>
              <a:t>nodes = c(</a:t>
            </a:r>
            <a:r>
              <a:rPr lang="en-US" sz="1400" b="1" dirty="0" err="1">
                <a:solidFill>
                  <a:srgbClr val="C00000"/>
                </a:solidFill>
                <a:latin typeface="Courier New" panose="02070309020205020404" pitchFamily="49" charset="0"/>
                <a:cs typeface="Courier New" panose="02070309020205020404" pitchFamily="49" charset="0"/>
              </a:rPr>
              <a:t>rownames</a:t>
            </a:r>
            <a:r>
              <a:rPr lang="en-US" sz="1400" b="1" dirty="0">
                <a:solidFill>
                  <a:srgbClr val="C00000"/>
                </a:solidFill>
                <a:latin typeface="Courier New" panose="02070309020205020404" pitchFamily="49" charset="0"/>
                <a:cs typeface="Courier New" panose="02070309020205020404" pitchFamily="49" charset="0"/>
              </a:rPr>
              <a:t>(X),</a:t>
            </a:r>
            <a:r>
              <a:rPr lang="en-US" sz="1400" b="1" dirty="0" err="1">
                <a:solidFill>
                  <a:srgbClr val="C00000"/>
                </a:solidFill>
                <a:latin typeface="Courier New" panose="02070309020205020404" pitchFamily="49" charset="0"/>
                <a:cs typeface="Courier New" panose="02070309020205020404" pitchFamily="49" charset="0"/>
              </a:rPr>
              <a:t>colnames</a:t>
            </a:r>
            <a:r>
              <a:rPr lang="en-US" sz="1400" b="1" dirty="0">
                <a:solidFill>
                  <a:srgbClr val="C00000"/>
                </a:solidFill>
                <a:latin typeface="Courier New" panose="02070309020205020404" pitchFamily="49" charset="0"/>
                <a:cs typeface="Courier New" panose="02070309020205020404" pitchFamily="49" charset="0"/>
              </a:rPr>
              <a:t>(X</a:t>
            </a:r>
            <a:r>
              <a:rPr lang="en-US" sz="1400" b="1" dirty="0" smtClean="0">
                <a:solidFill>
                  <a:srgbClr val="C00000"/>
                </a:solidFill>
                <a:latin typeface="Courier New" panose="02070309020205020404" pitchFamily="49" charset="0"/>
                <a:cs typeface="Courier New" panose="02070309020205020404" pitchFamily="49" charset="0"/>
              </a:rPr>
              <a:t>))</a:t>
            </a:r>
          </a:p>
          <a:p>
            <a:r>
              <a:rPr lang="en-US" sz="1400" b="1" dirty="0" smtClean="0">
                <a:solidFill>
                  <a:srgbClr val="C00000"/>
                </a:solidFill>
                <a:latin typeface="Courier New" panose="02070309020205020404" pitchFamily="49" charset="0"/>
                <a:cs typeface="Courier New" panose="02070309020205020404" pitchFamily="49" charset="0"/>
              </a:rPr>
              <a:t>nodes</a:t>
            </a:r>
            <a:endParaRPr lang="en-US" sz="1400" b="1" dirty="0">
              <a:solidFill>
                <a:srgbClr val="C0000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[1] "</a:t>
            </a:r>
            <a:r>
              <a:rPr lang="en-US" sz="1400" dirty="0" err="1">
                <a:solidFill>
                  <a:srgbClr val="0070C0"/>
                </a:solidFill>
                <a:latin typeface="Courier New" panose="02070309020205020404" pitchFamily="49" charset="0"/>
                <a:cs typeface="Courier New" panose="02070309020205020404" pitchFamily="49" charset="0"/>
              </a:rPr>
              <a:t>S1</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S2</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S3</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D1</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D2</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D3</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D4</a:t>
            </a:r>
            <a:r>
              <a:rPr lang="en-US" sz="1400" dirty="0">
                <a:solidFill>
                  <a:srgbClr val="0070C0"/>
                </a:solidFill>
                <a:latin typeface="Courier New" panose="02070309020205020404" pitchFamily="49" charset="0"/>
                <a:cs typeface="Courier New" panose="02070309020205020404" pitchFamily="49" charset="0"/>
              </a:rPr>
              <a:t>"</a:t>
            </a:r>
          </a:p>
          <a:p>
            <a:r>
              <a:rPr lang="en-US" sz="1400" dirty="0" smtClean="0">
                <a:solidFill>
                  <a:srgbClr val="009644"/>
                </a:solidFill>
                <a:latin typeface="Courier New" panose="02070309020205020404" pitchFamily="49" charset="0"/>
                <a:cs typeface="Courier New" panose="02070309020205020404" pitchFamily="49" charset="0"/>
              </a:rPr>
              <a:t># Since each of the S nodes is to be connected with each of the D nodes, the from and to nodes</a:t>
            </a:r>
            <a:br>
              <a:rPr lang="en-US" sz="1400" dirty="0" smtClean="0">
                <a:solidFill>
                  <a:srgbClr val="009644"/>
                </a:solidFill>
                <a:latin typeface="Courier New" panose="02070309020205020404" pitchFamily="49" charset="0"/>
                <a:cs typeface="Courier New" panose="02070309020205020404" pitchFamily="49" charset="0"/>
              </a:rPr>
            </a:br>
            <a:r>
              <a:rPr lang="en-US" sz="1400" dirty="0" smtClean="0">
                <a:solidFill>
                  <a:srgbClr val="009644"/>
                </a:solidFill>
                <a:latin typeface="Courier New" panose="02070309020205020404" pitchFamily="49" charset="0"/>
                <a:cs typeface="Courier New" panose="02070309020205020404" pitchFamily="49" charset="0"/>
              </a:rPr>
              <a:t># can be generated as follows.</a:t>
            </a:r>
          </a:p>
          <a:p>
            <a:r>
              <a:rPr lang="en-US" sz="1400" dirty="0">
                <a:solidFill>
                  <a:srgbClr val="009644"/>
                </a:solidFill>
                <a:latin typeface="Courier New" panose="02070309020205020404" pitchFamily="49" charset="0"/>
                <a:cs typeface="Courier New" panose="02070309020205020404" pitchFamily="49" charset="0"/>
              </a:rPr>
              <a:t># </a:t>
            </a:r>
            <a:r>
              <a:rPr lang="en-US" sz="1400" dirty="0">
                <a:solidFill>
                  <a:srgbClr val="009644"/>
                </a:solidFill>
                <a:latin typeface="Courier New" panose="02070309020205020404" pitchFamily="49" charset="0"/>
                <a:cs typeface="Courier New" panose="02070309020205020404" pitchFamily="49" charset="0"/>
              </a:rPr>
              <a:t>Create a vector of the source nodes.</a:t>
            </a:r>
          </a:p>
          <a:p>
            <a:r>
              <a:rPr lang="en-US" sz="1400" b="1" dirty="0">
                <a:solidFill>
                  <a:srgbClr val="C00000"/>
                </a:solidFill>
                <a:latin typeface="Courier New" panose="02070309020205020404" pitchFamily="49" charset="0"/>
                <a:cs typeface="Courier New" panose="02070309020205020404" pitchFamily="49" charset="0"/>
              </a:rPr>
              <a:t>from = c('</a:t>
            </a:r>
            <a:r>
              <a:rPr lang="en-US" sz="1400" b="1" dirty="0" err="1">
                <a:solidFill>
                  <a:srgbClr val="C00000"/>
                </a:solidFill>
                <a:latin typeface="Courier New" panose="02070309020205020404" pitchFamily="49" charset="0"/>
                <a:cs typeface="Courier New" panose="02070309020205020404" pitchFamily="49" charset="0"/>
              </a:rPr>
              <a:t>S1</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S1</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S1</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S1</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S2</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S2</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S2</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S2</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S3</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S3</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S3</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S3</a:t>
            </a:r>
            <a:r>
              <a:rPr lang="en-US" sz="1400" b="1" dirty="0">
                <a:solidFill>
                  <a:srgbClr val="C00000"/>
                </a:solidFill>
                <a:latin typeface="Courier New" panose="02070309020205020404" pitchFamily="49" charset="0"/>
                <a:cs typeface="Courier New" panose="02070309020205020404" pitchFamily="49" charset="0"/>
              </a:rPr>
              <a:t>')</a:t>
            </a:r>
          </a:p>
          <a:p>
            <a:r>
              <a:rPr lang="en-US" sz="1400" dirty="0">
                <a:solidFill>
                  <a:srgbClr val="009644"/>
                </a:solidFill>
                <a:latin typeface="Courier New" panose="02070309020205020404" pitchFamily="49" charset="0"/>
                <a:cs typeface="Courier New" panose="02070309020205020404" pitchFamily="49" charset="0"/>
              </a:rPr>
              <a:t># Create a vector of the destinations nodes.</a:t>
            </a:r>
          </a:p>
          <a:p>
            <a:r>
              <a:rPr lang="en-US" sz="1400" b="1" dirty="0">
                <a:solidFill>
                  <a:srgbClr val="C00000"/>
                </a:solidFill>
                <a:latin typeface="Courier New" panose="02070309020205020404" pitchFamily="49" charset="0"/>
                <a:cs typeface="Courier New" panose="02070309020205020404" pitchFamily="49" charset="0"/>
              </a:rPr>
              <a:t>to   = c('</a:t>
            </a:r>
            <a:r>
              <a:rPr lang="en-US" sz="1400" b="1" dirty="0" err="1">
                <a:solidFill>
                  <a:srgbClr val="C00000"/>
                </a:solidFill>
                <a:latin typeface="Courier New" panose="02070309020205020404" pitchFamily="49" charset="0"/>
                <a:cs typeface="Courier New" panose="02070309020205020404" pitchFamily="49" charset="0"/>
              </a:rPr>
              <a:t>D1</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D2</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D3</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D4</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D1</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D2</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D3</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D4</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D1</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D2</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D3</a:t>
            </a:r>
            <a:r>
              <a:rPr lang="en-US" sz="1400" b="1" dirty="0">
                <a:solidFill>
                  <a:srgbClr val="C00000"/>
                </a:solidFill>
                <a:latin typeface="Courier New" panose="02070309020205020404" pitchFamily="49" charset="0"/>
                <a:cs typeface="Courier New" panose="02070309020205020404" pitchFamily="49" charset="0"/>
              </a:rPr>
              <a:t>','</a:t>
            </a:r>
            <a:r>
              <a:rPr lang="en-US" sz="1400" b="1" dirty="0" err="1">
                <a:solidFill>
                  <a:srgbClr val="C00000"/>
                </a:solidFill>
                <a:latin typeface="Courier New" panose="02070309020205020404" pitchFamily="49" charset="0"/>
                <a:cs typeface="Courier New" panose="02070309020205020404" pitchFamily="49" charset="0"/>
              </a:rPr>
              <a:t>D4</a:t>
            </a:r>
            <a:r>
              <a:rPr lang="en-US" sz="1400" b="1" dirty="0">
                <a:solidFill>
                  <a:srgbClr val="C00000"/>
                </a:solidFill>
                <a:latin typeface="Courier New" panose="02070309020205020404" pitchFamily="49" charset="0"/>
                <a:cs typeface="Courier New" panose="02070309020205020404" pitchFamily="49" charset="0"/>
              </a:rPr>
              <a:t>')</a:t>
            </a:r>
          </a:p>
          <a:p>
            <a:r>
              <a:rPr lang="en-US" sz="1400" dirty="0">
                <a:solidFill>
                  <a:srgbClr val="009644"/>
                </a:solidFill>
                <a:latin typeface="Courier New" panose="02070309020205020404" pitchFamily="49" charset="0"/>
                <a:cs typeface="Courier New" panose="02070309020205020404" pitchFamily="49" charset="0"/>
              </a:rPr>
              <a:t># Notice that pairs of from and to elements define the edges of the graph.</a:t>
            </a:r>
          </a:p>
          <a:p>
            <a:r>
              <a:rPr lang="en-US" sz="1400" b="1" dirty="0">
                <a:solidFill>
                  <a:srgbClr val="C00000"/>
                </a:solidFill>
                <a:latin typeface="Courier New" panose="02070309020205020404" pitchFamily="49" charset="0"/>
                <a:cs typeface="Courier New" panose="02070309020205020404" pitchFamily="49" charset="0"/>
              </a:rPr>
              <a:t>edges = </a:t>
            </a:r>
            <a:r>
              <a:rPr lang="en-US" sz="1400" b="1" dirty="0" err="1">
                <a:solidFill>
                  <a:srgbClr val="C00000"/>
                </a:solidFill>
                <a:latin typeface="Courier New" panose="02070309020205020404" pitchFamily="49" charset="0"/>
                <a:cs typeface="Courier New" panose="02070309020205020404" pitchFamily="49" charset="0"/>
              </a:rPr>
              <a:t>data.frame</a:t>
            </a:r>
            <a:r>
              <a:rPr lang="en-US" sz="1400" b="1" dirty="0">
                <a:solidFill>
                  <a:srgbClr val="C00000"/>
                </a:solidFill>
                <a:latin typeface="Courier New" panose="02070309020205020404" pitchFamily="49" charset="0"/>
                <a:cs typeface="Courier New" panose="02070309020205020404" pitchFamily="49" charset="0"/>
              </a:rPr>
              <a:t>(from, to)</a:t>
            </a:r>
          </a:p>
        </p:txBody>
      </p:sp>
    </p:spTree>
    <p:extLst>
      <p:ext uri="{BB962C8B-B14F-4D97-AF65-F5344CB8AC3E}">
        <p14:creationId xmlns:p14="http://schemas.microsoft.com/office/powerpoint/2010/main" val="1929113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Network-Graph Visualization in </a:t>
            </a:r>
            <a:r>
              <a:rPr lang="en-US" dirty="0" smtClean="0"/>
              <a:t>R </a:t>
            </a:r>
            <a:r>
              <a:rPr lang="en-US" sz="3200" dirty="0" smtClean="0">
                <a:solidFill>
                  <a:srgbClr val="002060"/>
                </a:solidFill>
              </a:rPr>
              <a:t>[2]</a:t>
            </a:r>
            <a:endParaRPr lang="en-US" sz="3200" dirty="0">
              <a:solidFill>
                <a:srgbClr val="002060"/>
              </a:solidFill>
            </a:endParaRPr>
          </a:p>
        </p:txBody>
      </p:sp>
      <p:sp>
        <p:nvSpPr>
          <p:cNvPr id="3" name="Rectangle 2"/>
          <p:cNvSpPr/>
          <p:nvPr/>
        </p:nvSpPr>
        <p:spPr>
          <a:xfrm>
            <a:off x="495748" y="850983"/>
            <a:ext cx="9242612" cy="461665"/>
          </a:xfrm>
          <a:prstGeom prst="rect">
            <a:avLst/>
          </a:prstGeom>
          <a:noFill/>
        </p:spPr>
        <p:txBody>
          <a:bodyPr wrap="square" rtlCol="0">
            <a:spAutoFit/>
          </a:bodyPr>
          <a:lstStyle/>
          <a:p>
            <a:pPr>
              <a:spcAft>
                <a:spcPts val="600"/>
              </a:spcAft>
            </a:pPr>
            <a:r>
              <a:rPr lang="en-US" sz="2400" dirty="0" smtClean="0"/>
              <a:t>R Code – Utilizing  package "</a:t>
            </a:r>
            <a:r>
              <a:rPr lang="en-US" sz="2400" b="1" dirty="0" err="1" smtClean="0">
                <a:latin typeface="Courier New" panose="02070309020205020404" pitchFamily="49" charset="0"/>
                <a:cs typeface="Courier New" panose="02070309020205020404" pitchFamily="49" charset="0"/>
              </a:rPr>
              <a:t>igraph</a:t>
            </a:r>
            <a:r>
              <a:rPr lang="en-US" sz="2400" dirty="0" smtClean="0"/>
              <a:t>". </a:t>
            </a:r>
            <a:endParaRPr lang="en-US" sz="2400" dirty="0"/>
          </a:p>
        </p:txBody>
      </p:sp>
      <p:sp>
        <p:nvSpPr>
          <p:cNvPr id="4" name="Rectangle 3"/>
          <p:cNvSpPr/>
          <p:nvPr/>
        </p:nvSpPr>
        <p:spPr>
          <a:xfrm>
            <a:off x="632908" y="1312648"/>
            <a:ext cx="1573082" cy="3108543"/>
          </a:xfrm>
          <a:prstGeom prst="rect">
            <a:avLst/>
          </a:prstGeom>
          <a:solidFill>
            <a:srgbClr val="FFFFCC"/>
          </a:solidFill>
        </p:spPr>
        <p:txBody>
          <a:bodyPr wrap="square" rtlCol="0">
            <a:spAutoFit/>
          </a:bodyPr>
          <a:lstStyle/>
          <a:p>
            <a:r>
              <a:rPr lang="en-US" sz="1400" b="1" dirty="0" smtClean="0">
                <a:solidFill>
                  <a:srgbClr val="C00000"/>
                </a:solidFill>
                <a:latin typeface="Courier New" panose="02070309020205020404" pitchFamily="49" charset="0"/>
                <a:cs typeface="Courier New" panose="02070309020205020404" pitchFamily="49" charset="0"/>
              </a:rPr>
              <a:t>edges</a:t>
            </a:r>
          </a:p>
          <a:p>
            <a:r>
              <a:rPr lang="en-US" sz="1400" dirty="0">
                <a:solidFill>
                  <a:srgbClr val="0070C0"/>
                </a:solidFill>
                <a:latin typeface="Courier New" panose="02070309020205020404" pitchFamily="49" charset="0"/>
                <a:cs typeface="Courier New" panose="02070309020205020404" pitchFamily="49" charset="0"/>
              </a:rPr>
              <a:t>   from to</a:t>
            </a:r>
          </a:p>
          <a:p>
            <a:r>
              <a:rPr lang="en-US" sz="1400" dirty="0">
                <a:solidFill>
                  <a:srgbClr val="0070C0"/>
                </a:solidFill>
                <a:latin typeface="Courier New" panose="02070309020205020404" pitchFamily="49" charset="0"/>
                <a:cs typeface="Courier New" panose="02070309020205020404" pitchFamily="49" charset="0"/>
              </a:rPr>
              <a:t>1    </a:t>
            </a:r>
            <a:r>
              <a:rPr lang="en-US" sz="1400" dirty="0" err="1">
                <a:solidFill>
                  <a:srgbClr val="0070C0"/>
                </a:solidFill>
                <a:latin typeface="Courier New" panose="02070309020205020404" pitchFamily="49" charset="0"/>
                <a:cs typeface="Courier New" panose="02070309020205020404" pitchFamily="49" charset="0"/>
              </a:rPr>
              <a:t>S1</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D1</a:t>
            </a:r>
            <a:endParaRPr lang="en-US" sz="1400" dirty="0">
              <a:solidFill>
                <a:srgbClr val="0070C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2    </a:t>
            </a:r>
            <a:r>
              <a:rPr lang="en-US" sz="1400" dirty="0" err="1">
                <a:solidFill>
                  <a:srgbClr val="0070C0"/>
                </a:solidFill>
                <a:latin typeface="Courier New" panose="02070309020205020404" pitchFamily="49" charset="0"/>
                <a:cs typeface="Courier New" panose="02070309020205020404" pitchFamily="49" charset="0"/>
              </a:rPr>
              <a:t>S1</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D2</a:t>
            </a:r>
            <a:endParaRPr lang="en-US" sz="1400" dirty="0">
              <a:solidFill>
                <a:srgbClr val="0070C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3    </a:t>
            </a:r>
            <a:r>
              <a:rPr lang="en-US" sz="1400" dirty="0" err="1">
                <a:solidFill>
                  <a:srgbClr val="0070C0"/>
                </a:solidFill>
                <a:latin typeface="Courier New" panose="02070309020205020404" pitchFamily="49" charset="0"/>
                <a:cs typeface="Courier New" panose="02070309020205020404" pitchFamily="49" charset="0"/>
              </a:rPr>
              <a:t>S1</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D3</a:t>
            </a:r>
            <a:endParaRPr lang="en-US" sz="1400" dirty="0">
              <a:solidFill>
                <a:srgbClr val="0070C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4    </a:t>
            </a:r>
            <a:r>
              <a:rPr lang="en-US" sz="1400" dirty="0" err="1">
                <a:solidFill>
                  <a:srgbClr val="0070C0"/>
                </a:solidFill>
                <a:latin typeface="Courier New" panose="02070309020205020404" pitchFamily="49" charset="0"/>
                <a:cs typeface="Courier New" panose="02070309020205020404" pitchFamily="49" charset="0"/>
              </a:rPr>
              <a:t>S1</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D4</a:t>
            </a:r>
            <a:endParaRPr lang="en-US" sz="1400" dirty="0">
              <a:solidFill>
                <a:srgbClr val="0070C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5    </a:t>
            </a:r>
            <a:r>
              <a:rPr lang="en-US" sz="1400" dirty="0" err="1">
                <a:solidFill>
                  <a:srgbClr val="0070C0"/>
                </a:solidFill>
                <a:latin typeface="Courier New" panose="02070309020205020404" pitchFamily="49" charset="0"/>
                <a:cs typeface="Courier New" panose="02070309020205020404" pitchFamily="49" charset="0"/>
              </a:rPr>
              <a:t>S2</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D1</a:t>
            </a:r>
            <a:endParaRPr lang="en-US" sz="1400" dirty="0">
              <a:solidFill>
                <a:srgbClr val="0070C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6    </a:t>
            </a:r>
            <a:r>
              <a:rPr lang="en-US" sz="1400" dirty="0" err="1">
                <a:solidFill>
                  <a:srgbClr val="0070C0"/>
                </a:solidFill>
                <a:latin typeface="Courier New" panose="02070309020205020404" pitchFamily="49" charset="0"/>
                <a:cs typeface="Courier New" panose="02070309020205020404" pitchFamily="49" charset="0"/>
              </a:rPr>
              <a:t>S2</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D2</a:t>
            </a:r>
            <a:endParaRPr lang="en-US" sz="1400" dirty="0">
              <a:solidFill>
                <a:srgbClr val="0070C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7    </a:t>
            </a:r>
            <a:r>
              <a:rPr lang="en-US" sz="1400" dirty="0" err="1">
                <a:solidFill>
                  <a:srgbClr val="0070C0"/>
                </a:solidFill>
                <a:latin typeface="Courier New" panose="02070309020205020404" pitchFamily="49" charset="0"/>
                <a:cs typeface="Courier New" panose="02070309020205020404" pitchFamily="49" charset="0"/>
              </a:rPr>
              <a:t>S2</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D3</a:t>
            </a:r>
            <a:endParaRPr lang="en-US" sz="1400" dirty="0">
              <a:solidFill>
                <a:srgbClr val="0070C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8    </a:t>
            </a:r>
            <a:r>
              <a:rPr lang="en-US" sz="1400" dirty="0" err="1">
                <a:solidFill>
                  <a:srgbClr val="0070C0"/>
                </a:solidFill>
                <a:latin typeface="Courier New" panose="02070309020205020404" pitchFamily="49" charset="0"/>
                <a:cs typeface="Courier New" panose="02070309020205020404" pitchFamily="49" charset="0"/>
              </a:rPr>
              <a:t>S2</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D4</a:t>
            </a:r>
            <a:endParaRPr lang="en-US" sz="1400" dirty="0">
              <a:solidFill>
                <a:srgbClr val="0070C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9    </a:t>
            </a:r>
            <a:r>
              <a:rPr lang="en-US" sz="1400" dirty="0" err="1">
                <a:solidFill>
                  <a:srgbClr val="0070C0"/>
                </a:solidFill>
                <a:latin typeface="Courier New" panose="02070309020205020404" pitchFamily="49" charset="0"/>
                <a:cs typeface="Courier New" panose="02070309020205020404" pitchFamily="49" charset="0"/>
              </a:rPr>
              <a:t>S3</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D1</a:t>
            </a:r>
            <a:endParaRPr lang="en-US" sz="1400" dirty="0">
              <a:solidFill>
                <a:srgbClr val="0070C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10   </a:t>
            </a:r>
            <a:r>
              <a:rPr lang="en-US" sz="1400" dirty="0" err="1">
                <a:solidFill>
                  <a:srgbClr val="0070C0"/>
                </a:solidFill>
                <a:latin typeface="Courier New" panose="02070309020205020404" pitchFamily="49" charset="0"/>
                <a:cs typeface="Courier New" panose="02070309020205020404" pitchFamily="49" charset="0"/>
              </a:rPr>
              <a:t>S3</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D2</a:t>
            </a:r>
            <a:endParaRPr lang="en-US" sz="1400" dirty="0">
              <a:solidFill>
                <a:srgbClr val="0070C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11   </a:t>
            </a:r>
            <a:r>
              <a:rPr lang="en-US" sz="1400" dirty="0" err="1">
                <a:solidFill>
                  <a:srgbClr val="0070C0"/>
                </a:solidFill>
                <a:latin typeface="Courier New" panose="02070309020205020404" pitchFamily="49" charset="0"/>
                <a:cs typeface="Courier New" panose="02070309020205020404" pitchFamily="49" charset="0"/>
              </a:rPr>
              <a:t>S3</a:t>
            </a:r>
            <a:r>
              <a:rPr lang="en-US" sz="1400" dirty="0">
                <a:solidFill>
                  <a:srgbClr val="0070C0"/>
                </a:solidFill>
                <a:latin typeface="Courier New" panose="02070309020205020404" pitchFamily="49" charset="0"/>
                <a:cs typeface="Courier New" panose="02070309020205020404" pitchFamily="49" charset="0"/>
              </a:rPr>
              <a:t> </a:t>
            </a:r>
            <a:r>
              <a:rPr lang="en-US" sz="1400" dirty="0" err="1">
                <a:solidFill>
                  <a:srgbClr val="0070C0"/>
                </a:solidFill>
                <a:latin typeface="Courier New" panose="02070309020205020404" pitchFamily="49" charset="0"/>
                <a:cs typeface="Courier New" panose="02070309020205020404" pitchFamily="49" charset="0"/>
              </a:rPr>
              <a:t>D3</a:t>
            </a:r>
            <a:endParaRPr lang="en-US" sz="1400" dirty="0">
              <a:solidFill>
                <a:srgbClr val="0070C0"/>
              </a:solidFill>
              <a:latin typeface="Courier New" panose="02070309020205020404" pitchFamily="49" charset="0"/>
              <a:cs typeface="Courier New" panose="02070309020205020404" pitchFamily="49" charset="0"/>
            </a:endParaRPr>
          </a:p>
          <a:p>
            <a:r>
              <a:rPr lang="en-US" sz="1400" dirty="0">
                <a:solidFill>
                  <a:srgbClr val="0070C0"/>
                </a:solidFill>
                <a:latin typeface="Courier New" panose="02070309020205020404" pitchFamily="49" charset="0"/>
                <a:cs typeface="Courier New" panose="02070309020205020404" pitchFamily="49" charset="0"/>
              </a:rPr>
              <a:t>12   </a:t>
            </a:r>
            <a:r>
              <a:rPr lang="en-US" sz="1400" dirty="0" err="1">
                <a:solidFill>
                  <a:srgbClr val="0070C0"/>
                </a:solidFill>
                <a:latin typeface="Courier New" panose="02070309020205020404" pitchFamily="49" charset="0"/>
                <a:cs typeface="Courier New" panose="02070309020205020404" pitchFamily="49" charset="0"/>
              </a:rPr>
              <a:t>S3</a:t>
            </a:r>
            <a:r>
              <a:rPr lang="en-US" sz="1400" dirty="0">
                <a:solidFill>
                  <a:srgbClr val="0070C0"/>
                </a:solidFill>
                <a:latin typeface="Courier New" panose="02070309020205020404" pitchFamily="49" charset="0"/>
                <a:cs typeface="Courier New" panose="02070309020205020404" pitchFamily="49" charset="0"/>
              </a:rPr>
              <a:t> </a:t>
            </a:r>
            <a:r>
              <a:rPr lang="en-US" sz="1400" dirty="0" err="1" smtClean="0">
                <a:solidFill>
                  <a:srgbClr val="0070C0"/>
                </a:solidFill>
                <a:latin typeface="Courier New" panose="02070309020205020404" pitchFamily="49" charset="0"/>
                <a:cs typeface="Courier New" panose="02070309020205020404" pitchFamily="49" charset="0"/>
              </a:rPr>
              <a:t>D4</a:t>
            </a:r>
            <a:endParaRPr lang="en-US" sz="1400" dirty="0">
              <a:solidFill>
                <a:srgbClr val="0070C0"/>
              </a:solidFill>
              <a:latin typeface="Courier New" panose="02070309020205020404" pitchFamily="49" charset="0"/>
              <a:cs typeface="Courier New" panose="02070309020205020404" pitchFamily="49" charset="0"/>
            </a:endParaRPr>
          </a:p>
        </p:txBody>
      </p:sp>
      <p:sp>
        <p:nvSpPr>
          <p:cNvPr id="5" name="Rectangle 4"/>
          <p:cNvSpPr/>
          <p:nvPr/>
        </p:nvSpPr>
        <p:spPr>
          <a:xfrm>
            <a:off x="2343150" y="1312648"/>
            <a:ext cx="9384030" cy="954107"/>
          </a:xfrm>
          <a:prstGeom prst="rect">
            <a:avLst/>
          </a:prstGeom>
          <a:solidFill>
            <a:srgbClr val="F2F7FC"/>
          </a:solidFill>
        </p:spPr>
        <p:txBody>
          <a:bodyPr wrap="square" rtlCol="0">
            <a:spAutoFit/>
          </a:bodyPr>
          <a:lstStyle/>
          <a:p>
            <a:r>
              <a:rPr lang="en-US" sz="1400" dirty="0">
                <a:solidFill>
                  <a:srgbClr val="009644"/>
                </a:solidFill>
                <a:latin typeface="Courier New" panose="02070309020205020404" pitchFamily="49" charset="0"/>
                <a:cs typeface="Courier New" panose="02070309020205020404" pitchFamily="49" charset="0"/>
              </a:rPr>
              <a:t># Create the graph.</a:t>
            </a:r>
          </a:p>
          <a:p>
            <a:r>
              <a:rPr lang="en-US" sz="1400" b="1" dirty="0" err="1">
                <a:solidFill>
                  <a:srgbClr val="C00000"/>
                </a:solidFill>
                <a:latin typeface="Courier New" panose="02070309020205020404" pitchFamily="49" charset="0"/>
                <a:cs typeface="Courier New" panose="02070309020205020404" pitchFamily="49" charset="0"/>
              </a:rPr>
              <a:t>transp_net</a:t>
            </a:r>
            <a:r>
              <a:rPr lang="en-US" sz="1400" b="1" dirty="0">
                <a:solidFill>
                  <a:srgbClr val="C00000"/>
                </a:solidFill>
                <a:latin typeface="Courier New" panose="02070309020205020404" pitchFamily="49" charset="0"/>
                <a:cs typeface="Courier New" panose="02070309020205020404" pitchFamily="49" charset="0"/>
              </a:rPr>
              <a:t> = </a:t>
            </a:r>
            <a:r>
              <a:rPr lang="en-US" sz="1400" b="1" dirty="0" err="1">
                <a:solidFill>
                  <a:srgbClr val="C00000"/>
                </a:solidFill>
                <a:latin typeface="Courier New" panose="02070309020205020404" pitchFamily="49" charset="0"/>
                <a:cs typeface="Courier New" panose="02070309020205020404" pitchFamily="49" charset="0"/>
              </a:rPr>
              <a:t>graph_from_data_frame</a:t>
            </a:r>
            <a:r>
              <a:rPr lang="en-US" sz="1400" b="1" dirty="0">
                <a:solidFill>
                  <a:srgbClr val="C00000"/>
                </a:solidFill>
                <a:latin typeface="Courier New" panose="02070309020205020404" pitchFamily="49" charset="0"/>
                <a:cs typeface="Courier New" panose="02070309020205020404" pitchFamily="49" charset="0"/>
              </a:rPr>
              <a:t>(d = edges, vertices = nodes, directed = TRUE) </a:t>
            </a:r>
          </a:p>
          <a:p>
            <a:r>
              <a:rPr lang="en-US" sz="1400" dirty="0">
                <a:solidFill>
                  <a:srgbClr val="009644"/>
                </a:solidFill>
                <a:latin typeface="Courier New" panose="02070309020205020404" pitchFamily="49" charset="0"/>
                <a:cs typeface="Courier New" panose="02070309020205020404" pitchFamily="49" charset="0"/>
              </a:rPr>
              <a:t># Display the graph.</a:t>
            </a:r>
          </a:p>
          <a:p>
            <a:r>
              <a:rPr lang="en-US" sz="1400" b="1" dirty="0">
                <a:solidFill>
                  <a:srgbClr val="C00000"/>
                </a:solidFill>
                <a:latin typeface="Courier New" panose="02070309020205020404" pitchFamily="49" charset="0"/>
                <a:cs typeface="Courier New" panose="02070309020205020404" pitchFamily="49" charset="0"/>
              </a:rPr>
              <a:t>plot(</a:t>
            </a:r>
            <a:r>
              <a:rPr lang="en-US" sz="1400" b="1" dirty="0" err="1">
                <a:solidFill>
                  <a:srgbClr val="C00000"/>
                </a:solidFill>
                <a:latin typeface="Courier New" panose="02070309020205020404" pitchFamily="49" charset="0"/>
                <a:cs typeface="Courier New" panose="02070309020205020404" pitchFamily="49" charset="0"/>
              </a:rPr>
              <a:t>transp_net</a:t>
            </a:r>
            <a:r>
              <a:rPr lang="en-US" sz="1400" b="1" dirty="0">
                <a:solidFill>
                  <a:srgbClr val="C00000"/>
                </a:solidFill>
                <a:latin typeface="Courier New" panose="02070309020205020404" pitchFamily="49" charset="0"/>
                <a:cs typeface="Courier New" panose="02070309020205020404" pitchFamily="49" charset="0"/>
              </a:rPr>
              <a:t>)</a:t>
            </a:r>
          </a:p>
        </p:txBody>
      </p:sp>
      <p:pic>
        <p:nvPicPr>
          <p:cNvPr id="6" name="Picture 5"/>
          <p:cNvPicPr>
            <a:picLocks noChangeAspect="1"/>
          </p:cNvPicPr>
          <p:nvPr/>
        </p:nvPicPr>
        <p:blipFill>
          <a:blip r:embed="rId2"/>
          <a:stretch>
            <a:fillRect/>
          </a:stretch>
        </p:blipFill>
        <p:spPr>
          <a:xfrm>
            <a:off x="2434590" y="2600457"/>
            <a:ext cx="4057650" cy="4006717"/>
          </a:xfrm>
          <a:prstGeom prst="rect">
            <a:avLst/>
          </a:prstGeom>
        </p:spPr>
      </p:pic>
      <p:sp>
        <p:nvSpPr>
          <p:cNvPr id="7" name="Rectangle 6"/>
          <p:cNvSpPr/>
          <p:nvPr/>
        </p:nvSpPr>
        <p:spPr>
          <a:xfrm>
            <a:off x="7035164" y="2866919"/>
            <a:ext cx="4692015" cy="1938992"/>
          </a:xfrm>
          <a:prstGeom prst="rect">
            <a:avLst/>
          </a:prstGeom>
          <a:solidFill>
            <a:srgbClr val="FDEEE3"/>
          </a:solidFill>
        </p:spPr>
        <p:txBody>
          <a:bodyPr wrap="square" rtlCol="0">
            <a:spAutoFit/>
          </a:bodyPr>
          <a:lstStyle/>
          <a:p>
            <a:r>
              <a:rPr lang="en-US" sz="2400" dirty="0" smtClean="0"/>
              <a:t>Notice that this is a plain and randomly organized graph.</a:t>
            </a:r>
          </a:p>
          <a:p>
            <a:r>
              <a:rPr lang="en-US" sz="2400" dirty="0" smtClean="0"/>
              <a:t>My paper show how to better arrange the nodes and hoe to "dress up" this graph.</a:t>
            </a:r>
          </a:p>
        </p:txBody>
      </p:sp>
    </p:spTree>
    <p:extLst>
      <p:ext uri="{BB962C8B-B14F-4D97-AF65-F5344CB8AC3E}">
        <p14:creationId xmlns:p14="http://schemas.microsoft.com/office/powerpoint/2010/main" val="3762079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Documents</a:t>
            </a:r>
            <a:endParaRPr lang="en-US" dirty="0"/>
          </a:p>
        </p:txBody>
      </p:sp>
      <p:sp>
        <p:nvSpPr>
          <p:cNvPr id="3" name="TextBox 2"/>
          <p:cNvSpPr txBox="1"/>
          <p:nvPr/>
        </p:nvSpPr>
        <p:spPr>
          <a:xfrm>
            <a:off x="377190" y="1188720"/>
            <a:ext cx="11281410" cy="2616101"/>
          </a:xfrm>
          <a:prstGeom prst="rect">
            <a:avLst/>
          </a:prstGeom>
          <a:noFill/>
        </p:spPr>
        <p:txBody>
          <a:bodyPr wrap="square" rtlCol="0">
            <a:spAutoFit/>
          </a:bodyPr>
          <a:lstStyle/>
          <a:p>
            <a:r>
              <a:rPr lang="en-US" sz="2400" dirty="0" smtClean="0"/>
              <a:t>Supporting documents are available at this URL:</a:t>
            </a:r>
            <a:br>
              <a:rPr lang="en-US" sz="2400" dirty="0" smtClean="0"/>
            </a:br>
            <a:r>
              <a:rPr lang="en-US" sz="2400" dirty="0" smtClean="0"/>
              <a:t>  </a:t>
            </a:r>
            <a:r>
              <a:rPr lang="en-US" sz="2400" dirty="0">
                <a:hlinkClick r:id="rId2"/>
              </a:rPr>
              <a:t>http://</a:t>
            </a:r>
            <a:r>
              <a:rPr lang="en-US" sz="2400" dirty="0" err="1">
                <a:hlinkClick r:id="rId2"/>
              </a:rPr>
              <a:t>biiat.com</a:t>
            </a:r>
            <a:r>
              <a:rPr lang="en-US" sz="2400" dirty="0">
                <a:hlinkClick r:id="rId2"/>
              </a:rPr>
              <a:t>/conference/2020/</a:t>
            </a:r>
            <a:r>
              <a:rPr lang="en-US" sz="2400" dirty="0" err="1">
                <a:hlinkClick r:id="rId2"/>
              </a:rPr>
              <a:t>aabri</a:t>
            </a:r>
            <a:r>
              <a:rPr lang="en-US" sz="2400" dirty="0">
                <a:hlinkClick r:id="rId2"/>
              </a:rPr>
              <a:t>/</a:t>
            </a:r>
            <a:r>
              <a:rPr lang="en-US" sz="2400" dirty="0" err="1">
                <a:hlinkClick r:id="rId2"/>
              </a:rPr>
              <a:t>SanAntonio</a:t>
            </a:r>
            <a:r>
              <a:rPr lang="en-US" sz="2400" dirty="0">
                <a:hlinkClick r:id="rId2"/>
              </a:rPr>
              <a:t>/</a:t>
            </a:r>
            <a:r>
              <a:rPr lang="en-US" sz="2400" dirty="0" smtClean="0"/>
              <a:t> </a:t>
            </a:r>
            <a:endParaRPr lang="en-US" sz="2400" dirty="0"/>
          </a:p>
          <a:p>
            <a:r>
              <a:rPr lang="en-US" sz="2400" dirty="0" smtClean="0"/>
              <a:t>You will find there this presentation (as PowerPoint and PDF documents), R-scripts, and my Video based on this presentation.</a:t>
            </a:r>
          </a:p>
          <a:p>
            <a:pPr>
              <a:spcBef>
                <a:spcPts val="1200"/>
              </a:spcBef>
            </a:pPr>
            <a:r>
              <a:rPr lang="en-US" sz="2400" dirty="0" smtClean="0"/>
              <a:t>Question &amp; Comments are Very Welcome.</a:t>
            </a:r>
          </a:p>
          <a:p>
            <a:pPr>
              <a:spcBef>
                <a:spcPts val="1200"/>
              </a:spcBef>
            </a:pPr>
            <a:r>
              <a:rPr lang="en-US" sz="2400" dirty="0" smtClean="0"/>
              <a:t>Please send them by e-mail to </a:t>
            </a:r>
            <a:r>
              <a:rPr lang="en-US" sz="2400" dirty="0" err="1" smtClean="0">
                <a:hlinkClick r:id="rId3"/>
              </a:rPr>
              <a:t>jerzy@wne.edu</a:t>
            </a:r>
            <a:r>
              <a:rPr lang="en-US" sz="2400" dirty="0" smtClean="0"/>
              <a:t> with </a:t>
            </a:r>
            <a:r>
              <a:rPr lang="en-US" sz="2400" dirty="0"/>
              <a:t>subject </a:t>
            </a:r>
            <a:r>
              <a:rPr lang="en-US" sz="2400" dirty="0" err="1" smtClean="0"/>
              <a:t>AABRI</a:t>
            </a:r>
            <a:r>
              <a:rPr lang="en-US" sz="2400" dirty="0" smtClean="0"/>
              <a:t>.</a:t>
            </a:r>
            <a:endParaRPr lang="en-US" sz="2400" dirty="0"/>
          </a:p>
        </p:txBody>
      </p:sp>
    </p:spTree>
    <p:extLst>
      <p:ext uri="{BB962C8B-B14F-4D97-AF65-F5344CB8AC3E}">
        <p14:creationId xmlns:p14="http://schemas.microsoft.com/office/powerpoint/2010/main" val="1335816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192740" y="1223197"/>
            <a:ext cx="11705217" cy="2537273"/>
          </a:xfrm>
        </p:spPr>
        <p:txBody>
          <a:bodyPr/>
          <a:lstStyle/>
          <a:p>
            <a:pPr marL="457200" indent="-457200">
              <a:buNone/>
            </a:pPr>
            <a:r>
              <a:rPr lang="en-US" dirty="0" smtClean="0">
                <a:solidFill>
                  <a:srgbClr val="00B050"/>
                </a:solidFill>
              </a:rPr>
              <a:t>[1]</a:t>
            </a:r>
            <a:r>
              <a:rPr lang="en-US" dirty="0" smtClean="0"/>
              <a:t>	</a:t>
            </a:r>
            <a:r>
              <a:rPr lang="en-US" dirty="0" err="1" smtClean="0"/>
              <a:t>solveLP</a:t>
            </a:r>
            <a:r>
              <a:rPr lang="en-US" dirty="0"/>
              <a:t/>
            </a:r>
            <a:br>
              <a:rPr lang="en-US" dirty="0"/>
            </a:br>
            <a:r>
              <a:rPr lang="en-US" sz="1600" dirty="0">
                <a:hlinkClick r:id="rId2"/>
              </a:rPr>
              <a:t>https://</a:t>
            </a:r>
            <a:r>
              <a:rPr lang="en-US" sz="1600" dirty="0" err="1">
                <a:hlinkClick r:id="rId2"/>
              </a:rPr>
              <a:t>www.rdocumentation.org</a:t>
            </a:r>
            <a:r>
              <a:rPr lang="en-US" sz="1600" dirty="0">
                <a:hlinkClick r:id="rId2"/>
              </a:rPr>
              <a:t>/packages/</a:t>
            </a:r>
            <a:r>
              <a:rPr lang="en-US" sz="1600" dirty="0" err="1">
                <a:hlinkClick r:id="rId2"/>
              </a:rPr>
              <a:t>linprog</a:t>
            </a:r>
            <a:r>
              <a:rPr lang="en-US" sz="1600" dirty="0">
                <a:hlinkClick r:id="rId2"/>
              </a:rPr>
              <a:t>/versions/0.9-2/topics/</a:t>
            </a:r>
            <a:r>
              <a:rPr lang="en-US" sz="1600" dirty="0" err="1">
                <a:hlinkClick r:id="rId2"/>
              </a:rPr>
              <a:t>solveLP</a:t>
            </a:r>
            <a:endParaRPr lang="en-US" sz="1600" dirty="0" smtClean="0"/>
          </a:p>
          <a:p>
            <a:pPr marL="514350" indent="-514350">
              <a:buNone/>
            </a:pPr>
            <a:r>
              <a:rPr lang="en-US" dirty="0">
                <a:solidFill>
                  <a:srgbClr val="00B050"/>
                </a:solidFill>
              </a:rPr>
              <a:t>[2]</a:t>
            </a:r>
            <a:r>
              <a:rPr lang="en-US" dirty="0"/>
              <a:t>	</a:t>
            </a:r>
            <a:r>
              <a:rPr lang="en-US" dirty="0" err="1" smtClean="0"/>
              <a:t>lp.transport</a:t>
            </a:r>
            <a:r>
              <a:rPr lang="en-US" dirty="0"/>
              <a:t/>
            </a:r>
            <a:br>
              <a:rPr lang="en-US" dirty="0"/>
            </a:br>
            <a:r>
              <a:rPr lang="en-US" sz="1800" dirty="0">
                <a:hlinkClick r:id="rId3"/>
              </a:rPr>
              <a:t>https://</a:t>
            </a:r>
            <a:r>
              <a:rPr lang="en-US" sz="1800" dirty="0" err="1">
                <a:hlinkClick r:id="rId3"/>
              </a:rPr>
              <a:t>www.rdocumentation.org</a:t>
            </a:r>
            <a:r>
              <a:rPr lang="en-US" sz="1800" dirty="0">
                <a:hlinkClick r:id="rId3"/>
              </a:rPr>
              <a:t>/packages/</a:t>
            </a:r>
            <a:r>
              <a:rPr lang="en-US" sz="1800" dirty="0" err="1">
                <a:hlinkClick r:id="rId3"/>
              </a:rPr>
              <a:t>lpSolve</a:t>
            </a:r>
            <a:r>
              <a:rPr lang="en-US" sz="1800" dirty="0">
                <a:hlinkClick r:id="rId3"/>
              </a:rPr>
              <a:t>/versions/5.6.15/topics/</a:t>
            </a:r>
            <a:r>
              <a:rPr lang="en-US" sz="1800" dirty="0" err="1">
                <a:hlinkClick r:id="rId3"/>
              </a:rPr>
              <a:t>lp.transport</a:t>
            </a:r>
            <a:endParaRPr lang="en-US" dirty="0" smtClean="0"/>
          </a:p>
          <a:p>
            <a:pPr marL="514350" indent="-514350">
              <a:buNone/>
            </a:pPr>
            <a:r>
              <a:rPr lang="en-US" dirty="0">
                <a:solidFill>
                  <a:srgbClr val="00B050"/>
                </a:solidFill>
              </a:rPr>
              <a:t>[3]</a:t>
            </a:r>
            <a:r>
              <a:rPr lang="en-US" dirty="0"/>
              <a:t>	</a:t>
            </a:r>
            <a:r>
              <a:rPr lang="en-US" dirty="0" err="1" smtClean="0"/>
              <a:t>igraph</a:t>
            </a:r>
            <a:r>
              <a:rPr lang="en-US" dirty="0" smtClean="0"/>
              <a:t> </a:t>
            </a:r>
            <a:r>
              <a:rPr lang="en-US" dirty="0"/>
              <a:t/>
            </a:r>
            <a:br>
              <a:rPr lang="en-US" dirty="0"/>
            </a:br>
            <a:r>
              <a:rPr lang="en-US" sz="1600" dirty="0">
                <a:hlinkClick r:id="rId4"/>
              </a:rPr>
              <a:t>https://</a:t>
            </a:r>
            <a:r>
              <a:rPr lang="en-US" sz="1600" dirty="0" err="1">
                <a:hlinkClick r:id="rId4"/>
              </a:rPr>
              <a:t>igraph.org</a:t>
            </a:r>
            <a:r>
              <a:rPr lang="en-US" sz="1600" dirty="0">
                <a:hlinkClick r:id="rId4"/>
              </a:rPr>
              <a:t>/r/</a:t>
            </a:r>
            <a:endParaRPr lang="en-US" dirty="0"/>
          </a:p>
          <a:p>
            <a:pPr marL="514350" indent="-514350">
              <a:buNone/>
            </a:pPr>
            <a:endParaRPr lang="en-US" dirty="0"/>
          </a:p>
        </p:txBody>
      </p:sp>
    </p:spTree>
    <p:extLst>
      <p:ext uri="{BB962C8B-B14F-4D97-AF65-F5344CB8AC3E}">
        <p14:creationId xmlns:p14="http://schemas.microsoft.com/office/powerpoint/2010/main" val="1499745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2665</TotalTime>
  <Words>2187</Words>
  <Application>Microsoft Office PowerPoint</Application>
  <PresentationFormat>Widescreen</PresentationFormat>
  <Paragraphs>336</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Calibri Light</vt:lpstr>
      <vt:lpstr>Cambria Math</vt:lpstr>
      <vt:lpstr>Courier New</vt:lpstr>
      <vt:lpstr>Times New Roman</vt:lpstr>
      <vt:lpstr>Office Theme</vt:lpstr>
      <vt:lpstr>A Case for Network Optimization with R</vt:lpstr>
      <vt:lpstr>Outline</vt:lpstr>
      <vt:lpstr>A Network Modeling – Structure</vt:lpstr>
      <vt:lpstr>A Network Modeling – Properties</vt:lpstr>
      <vt:lpstr>Transportation Problem - Structure</vt:lpstr>
      <vt:lpstr>Capturing Relations</vt:lpstr>
      <vt:lpstr>Capturing the Objective (Optimization Criterion)</vt:lpstr>
      <vt:lpstr>Linear Programming Setup in R [1]</vt:lpstr>
      <vt:lpstr>Linear Programming Setup in R [2]</vt:lpstr>
      <vt:lpstr>Linear Programming Setup in R [3a]</vt:lpstr>
      <vt:lpstr>Linear Programming Setup in R [3b]</vt:lpstr>
      <vt:lpstr>Linear Programming Setup in R [3c]</vt:lpstr>
      <vt:lpstr>Linear Programming Setup and Solution in R [4a]</vt:lpstr>
      <vt:lpstr>Linear Programming Setup and Solution in R [4b]</vt:lpstr>
      <vt:lpstr>Linear Programming Setup and Solution in R [4c]</vt:lpstr>
      <vt:lpstr>Linear Programming Setup and Solution in R [5a]</vt:lpstr>
      <vt:lpstr>Linear Programming Setup and Solution in R [5b]</vt:lpstr>
      <vt:lpstr>Network-Graph Visualization in R [1]</vt:lpstr>
      <vt:lpstr>Network-Graph Visualization in R [2]</vt:lpstr>
      <vt:lpstr>Related Documents</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Best Way to Learn SQL</dc:title>
  <dc:creator>Tiger</dc:creator>
  <cp:lastModifiedBy>Tiger</cp:lastModifiedBy>
  <cp:revision>128</cp:revision>
  <dcterms:created xsi:type="dcterms:W3CDTF">2018-03-05T18:21:13Z</dcterms:created>
  <dcterms:modified xsi:type="dcterms:W3CDTF">2020-03-15T19:16:34Z</dcterms:modified>
</cp:coreProperties>
</file>