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59" r:id="rId8"/>
    <p:sldId id="260" r:id="rId9"/>
    <p:sldId id="261" r:id="rId10"/>
    <p:sldId id="263" r:id="rId11"/>
    <p:sldId id="264" r:id="rId12"/>
    <p:sldId id="265" r:id="rId13"/>
    <p:sldId id="266" r:id="rId14"/>
    <p:sldId id="273" r:id="rId15"/>
    <p:sldId id="269" r:id="rId16"/>
    <p:sldId id="270" r:id="rId17"/>
    <p:sldId id="271"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C41D5F-A3A5-4C13-A50C-8E27A7A0B536}" v="41" dt="2020-03-07T19:25:46.3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72" d="100"/>
          <a:sy n="72" d="100"/>
        </p:scale>
        <p:origin x="4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3/8/2020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3/8/2020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3/8/2020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3/8/2020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findarticles.com/p/search/?qa=James%20Ronald%20Stanfield" TargetMode="External"/><Relationship Id="rId2" Type="http://schemas.openxmlformats.org/officeDocument/2006/relationships/hyperlink" Target="http://findarticles.com/p/search/?qa=Pamela%20Taylor%20Jackson" TargetMode="External"/><Relationship Id="rId1" Type="http://schemas.openxmlformats.org/officeDocument/2006/relationships/slideLayout" Target="../slideLayouts/slideLayout2.xml"/><Relationship Id="rId5" Type="http://schemas.openxmlformats.org/officeDocument/2006/relationships/hyperlink" Target="http://findarticles.com/p/articles/mi_qa5437/is_2_38/" TargetMode="External"/><Relationship Id="rId4" Type="http://schemas.openxmlformats.org/officeDocument/2006/relationships/hyperlink" Target="http://findarticles.com/p/articles/mi_qa5437/"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findarticles.com/p/search/?qa=James%20Ronald%20Stanfield" TargetMode="External"/><Relationship Id="rId2" Type="http://schemas.openxmlformats.org/officeDocument/2006/relationships/hyperlink" Target="http://findarticles.com/p/search/?qa=Pamela%20Taylor%20Jackson" TargetMode="External"/><Relationship Id="rId1" Type="http://schemas.openxmlformats.org/officeDocument/2006/relationships/slideLayout" Target="../slideLayouts/slideLayout2.xml"/><Relationship Id="rId5" Type="http://schemas.openxmlformats.org/officeDocument/2006/relationships/hyperlink" Target="http://findarticles.com/p/articles/mi_qa5437/is_2_38/" TargetMode="External"/><Relationship Id="rId4" Type="http://schemas.openxmlformats.org/officeDocument/2006/relationships/hyperlink" Target="http://findarticles.com/p/articles/mi_qa543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cs typeface="Calibri Light"/>
              </a:rPr>
              <a:t>Press Media Coverage of Corporate Social Responsibility</a:t>
            </a:r>
            <a:br>
              <a:rPr lang="en-US" dirty="0">
                <a:cs typeface="Calibri Light"/>
              </a:rPr>
            </a:br>
            <a:r>
              <a:rPr lang="en-US" dirty="0">
                <a:cs typeface="Calibri Light"/>
              </a:rPr>
              <a:t>Revisited</a:t>
            </a:r>
            <a:endParaRPr lang="en-US" dirty="0"/>
          </a:p>
        </p:txBody>
      </p:sp>
      <p:sp>
        <p:nvSpPr>
          <p:cNvPr id="3" name="Subtitle 2"/>
          <p:cNvSpPr>
            <a:spLocks noGrp="1"/>
          </p:cNvSpPr>
          <p:nvPr>
            <p:ph type="subTitle" idx="1"/>
          </p:nvPr>
        </p:nvSpPr>
        <p:spPr/>
        <p:txBody>
          <a:bodyPr vert="horz" lIns="91440" tIns="45720" rIns="91440" bIns="45720" rtlCol="0" anchor="t">
            <a:noAutofit/>
          </a:bodyPr>
          <a:lstStyle/>
          <a:p>
            <a:endParaRPr lang="en-US" sz="3600" dirty="0">
              <a:cs typeface="Calibri"/>
            </a:endParaRPr>
          </a:p>
          <a:p>
            <a:r>
              <a:rPr lang="en-US" sz="3200" dirty="0">
                <a:cs typeface="Calibri"/>
              </a:rPr>
              <a:t>By:</a:t>
            </a:r>
          </a:p>
          <a:p>
            <a:endParaRPr lang="en-US" sz="3200" dirty="0">
              <a:cs typeface="Calibri"/>
            </a:endParaRPr>
          </a:p>
          <a:p>
            <a:r>
              <a:rPr lang="en-US" sz="3200" dirty="0">
                <a:cs typeface="Calibri"/>
              </a:rPr>
              <a:t>Iraj Mahdavi</a:t>
            </a:r>
          </a:p>
          <a:p>
            <a:r>
              <a:rPr lang="en-US" sz="3200" dirty="0">
                <a:cs typeface="Calibri"/>
              </a:rPr>
              <a:t>National University</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70A3B-D9FF-4221-872B-80D3762EDE6D}"/>
              </a:ext>
            </a:extLst>
          </p:cNvPr>
          <p:cNvSpPr>
            <a:spLocks noGrp="1"/>
          </p:cNvSpPr>
          <p:nvPr>
            <p:ph type="title"/>
          </p:nvPr>
        </p:nvSpPr>
        <p:spPr/>
        <p:txBody>
          <a:bodyPr/>
          <a:lstStyle/>
          <a:p>
            <a:pPr algn="ctr"/>
            <a:r>
              <a:rPr lang="en-US" dirty="0">
                <a:cs typeface="Calibri Light"/>
              </a:rPr>
              <a:t>Roles of Printed media in a Democracy</a:t>
            </a:r>
          </a:p>
        </p:txBody>
      </p:sp>
      <p:sp>
        <p:nvSpPr>
          <p:cNvPr id="3" name="Content Placeholder 2">
            <a:extLst>
              <a:ext uri="{FF2B5EF4-FFF2-40B4-BE49-F238E27FC236}">
                <a16:creationId xmlns:a16="http://schemas.microsoft.com/office/drawing/2014/main" id="{9DAFC754-1E08-4A13-B427-4CDD73BCFAE8}"/>
              </a:ext>
            </a:extLst>
          </p:cNvPr>
          <p:cNvSpPr>
            <a:spLocks noGrp="1"/>
          </p:cNvSpPr>
          <p:nvPr>
            <p:ph idx="1"/>
          </p:nvPr>
        </p:nvSpPr>
        <p:spPr/>
        <p:txBody>
          <a:bodyPr vert="horz" lIns="91440" tIns="45720" rIns="91440" bIns="45720" rtlCol="0" anchor="t">
            <a:normAutofit/>
          </a:bodyPr>
          <a:lstStyle/>
          <a:p>
            <a:r>
              <a:rPr lang="en-US" dirty="0">
                <a:ea typeface="+mn-lt"/>
                <a:cs typeface="+mn-lt"/>
              </a:rPr>
              <a:t>Media and especially the printed press have a very special position in most democratic traditions and political theory discourses on democracy.</a:t>
            </a:r>
          </a:p>
          <a:p>
            <a:r>
              <a:rPr lang="en-US" dirty="0">
                <a:ea typeface="+mn-lt"/>
                <a:cs typeface="+mn-lt"/>
              </a:rPr>
              <a:t>Media is expected to guard public interests and to prevent abuse of power by individuals and institutions in a democratic societies.</a:t>
            </a:r>
          </a:p>
          <a:p>
            <a:r>
              <a:rPr lang="en-US" dirty="0">
                <a:ea typeface="+mn-lt"/>
                <a:cs typeface="+mn-lt"/>
              </a:rPr>
              <a:t>The press is charged with the responsibility of </a:t>
            </a:r>
            <a:endParaRPr lang="en-US" b="1" dirty="0">
              <a:ea typeface="+mn-lt"/>
              <a:cs typeface="+mn-lt"/>
            </a:endParaRPr>
          </a:p>
          <a:p>
            <a:pPr lvl="1"/>
            <a:r>
              <a:rPr lang="en-US" b="1" dirty="0">
                <a:ea typeface="+mn-lt"/>
                <a:cs typeface="+mn-lt"/>
              </a:rPr>
              <a:t>brining significant issues to the attention of the populace,</a:t>
            </a:r>
          </a:p>
          <a:p>
            <a:pPr lvl="1"/>
            <a:r>
              <a:rPr lang="en-US" dirty="0">
                <a:ea typeface="+mn-lt"/>
                <a:cs typeface="+mn-lt"/>
              </a:rPr>
              <a:t> </a:t>
            </a:r>
            <a:r>
              <a:rPr lang="en-US" b="1" dirty="0">
                <a:ea typeface="+mn-lt"/>
                <a:cs typeface="+mn-lt"/>
              </a:rPr>
              <a:t>provide them with the essential facts</a:t>
            </a:r>
            <a:r>
              <a:rPr lang="en-US" dirty="0">
                <a:ea typeface="+mn-lt"/>
                <a:cs typeface="+mn-lt"/>
              </a:rPr>
              <a:t>,</a:t>
            </a:r>
            <a:endParaRPr lang="en-US" b="1" dirty="0">
              <a:ea typeface="+mn-lt"/>
              <a:cs typeface="+mn-lt"/>
            </a:endParaRPr>
          </a:p>
          <a:p>
            <a:pPr lvl="1"/>
            <a:r>
              <a:rPr lang="en-US" b="1" dirty="0">
                <a:ea typeface="+mn-lt"/>
                <a:cs typeface="+mn-lt"/>
              </a:rPr>
              <a:t>Provide factual and conceptual framework to interpret, analyze and understand these issues. </a:t>
            </a:r>
            <a:endParaRPr lang="en-US" b="1">
              <a:cs typeface="Calibri"/>
            </a:endParaRPr>
          </a:p>
        </p:txBody>
      </p:sp>
    </p:spTree>
    <p:extLst>
      <p:ext uri="{BB962C8B-B14F-4D97-AF65-F5344CB8AC3E}">
        <p14:creationId xmlns:p14="http://schemas.microsoft.com/office/powerpoint/2010/main" val="1765350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BEC96-738C-4E40-A572-A08B7DBB97D3}"/>
              </a:ext>
            </a:extLst>
          </p:cNvPr>
          <p:cNvSpPr>
            <a:spLocks noGrp="1"/>
          </p:cNvSpPr>
          <p:nvPr>
            <p:ph type="title"/>
          </p:nvPr>
        </p:nvSpPr>
        <p:spPr/>
        <p:txBody>
          <a:bodyPr>
            <a:normAutofit/>
          </a:bodyPr>
          <a:lstStyle/>
          <a:p>
            <a:r>
              <a:rPr lang="en-US" sz="4000" dirty="0">
                <a:cs typeface="Calibri Light"/>
              </a:rPr>
              <a:t>Expected behavior of Media when violations occur</a:t>
            </a:r>
          </a:p>
        </p:txBody>
      </p:sp>
      <p:sp>
        <p:nvSpPr>
          <p:cNvPr id="3" name="Content Placeholder 2">
            <a:extLst>
              <a:ext uri="{FF2B5EF4-FFF2-40B4-BE49-F238E27FC236}">
                <a16:creationId xmlns:a16="http://schemas.microsoft.com/office/drawing/2014/main" id="{55C7BB3C-28F7-46D9-83CB-44C76161F9B6}"/>
              </a:ext>
            </a:extLst>
          </p:cNvPr>
          <p:cNvSpPr>
            <a:spLocks noGrp="1"/>
          </p:cNvSpPr>
          <p:nvPr>
            <p:ph idx="1"/>
          </p:nvPr>
        </p:nvSpPr>
        <p:spPr/>
        <p:txBody>
          <a:bodyPr vert="horz" lIns="91440" tIns="45720" rIns="91440" bIns="45720" rtlCol="0" anchor="t">
            <a:normAutofit/>
          </a:bodyPr>
          <a:lstStyle/>
          <a:p>
            <a:r>
              <a:rPr lang="en-US" sz="3600" dirty="0">
                <a:ea typeface="+mn-lt"/>
                <a:cs typeface="+mn-lt"/>
              </a:rPr>
              <a:t>Accelerated, intensified and expanded coverage of the news of:</a:t>
            </a:r>
          </a:p>
          <a:p>
            <a:pPr lvl="1"/>
            <a:r>
              <a:rPr lang="en-US" sz="3600" dirty="0">
                <a:ea typeface="+mn-lt"/>
                <a:cs typeface="+mn-lt"/>
              </a:rPr>
              <a:t> gross violations of public trust,   </a:t>
            </a:r>
          </a:p>
          <a:p>
            <a:pPr lvl="1"/>
            <a:r>
              <a:rPr lang="en-US" sz="3600" dirty="0">
                <a:ea typeface="+mn-lt"/>
                <a:cs typeface="+mn-lt"/>
              </a:rPr>
              <a:t>business’ violations of regulations endanger public safety or well-being </a:t>
            </a:r>
          </a:p>
          <a:p>
            <a:pPr lvl="1"/>
            <a:r>
              <a:rPr lang="en-US" sz="3600" dirty="0">
                <a:ea typeface="+mn-lt"/>
                <a:cs typeface="+mn-lt"/>
              </a:rPr>
              <a:t>include larger and more abstract concepts related to these events and activities. </a:t>
            </a:r>
            <a:endParaRPr lang="en-US" sz="3600">
              <a:cs typeface="Calibri"/>
            </a:endParaRPr>
          </a:p>
        </p:txBody>
      </p:sp>
    </p:spTree>
    <p:extLst>
      <p:ext uri="{BB962C8B-B14F-4D97-AF65-F5344CB8AC3E}">
        <p14:creationId xmlns:p14="http://schemas.microsoft.com/office/powerpoint/2010/main" val="3722733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1B6D5-D652-4A23-8E20-B577A5AB4B00}"/>
              </a:ext>
            </a:extLst>
          </p:cNvPr>
          <p:cNvSpPr>
            <a:spLocks noGrp="1"/>
          </p:cNvSpPr>
          <p:nvPr>
            <p:ph type="title"/>
          </p:nvPr>
        </p:nvSpPr>
        <p:spPr/>
        <p:txBody>
          <a:bodyPr/>
          <a:lstStyle/>
          <a:p>
            <a:r>
              <a:rPr lang="en-US" dirty="0">
                <a:cs typeface="Calibri Light"/>
              </a:rPr>
              <a:t>A multi-phase study of media behavior</a:t>
            </a:r>
            <a:endParaRPr lang="en-US" dirty="0"/>
          </a:p>
        </p:txBody>
      </p:sp>
      <p:sp>
        <p:nvSpPr>
          <p:cNvPr id="3" name="Content Placeholder 2">
            <a:extLst>
              <a:ext uri="{FF2B5EF4-FFF2-40B4-BE49-F238E27FC236}">
                <a16:creationId xmlns:a16="http://schemas.microsoft.com/office/drawing/2014/main" id="{AB088D66-A731-4DA4-B876-8E0A82956FE0}"/>
              </a:ext>
            </a:extLst>
          </p:cNvPr>
          <p:cNvSpPr>
            <a:spLocks noGrp="1"/>
          </p:cNvSpPr>
          <p:nvPr>
            <p:ph idx="1"/>
          </p:nvPr>
        </p:nvSpPr>
        <p:spPr/>
        <p:txBody>
          <a:bodyPr vert="horz" lIns="91440" tIns="45720" rIns="91440" bIns="45720" rtlCol="0" anchor="t">
            <a:normAutofit fontScale="85000" lnSpcReduction="10000"/>
          </a:bodyPr>
          <a:lstStyle/>
          <a:p>
            <a:pPr marL="0" indent="0">
              <a:buNone/>
            </a:pPr>
            <a:r>
              <a:rPr lang="en-US" dirty="0">
                <a:ea typeface="+mn-lt"/>
                <a:cs typeface="+mn-lt"/>
              </a:rPr>
              <a:t>To measure elevated response of media to gross violations of business regulations a multi-stage research project was devised.</a:t>
            </a:r>
          </a:p>
          <a:p>
            <a:pPr marL="0" indent="0">
              <a:buNone/>
            </a:pPr>
            <a:r>
              <a:rPr lang="en-US" b="1" dirty="0">
                <a:ea typeface="+mn-lt"/>
                <a:cs typeface="+mn-lt"/>
              </a:rPr>
              <a:t>Corporate Social Responsibility</a:t>
            </a:r>
            <a:r>
              <a:rPr lang="en-US" dirty="0">
                <a:ea typeface="+mn-lt"/>
                <a:cs typeface="+mn-lt"/>
              </a:rPr>
              <a:t> was used as a  concept to cover more general business ethical behavioral expectation.</a:t>
            </a:r>
          </a:p>
          <a:p>
            <a:pPr marL="0" indent="0">
              <a:buNone/>
            </a:pPr>
            <a:r>
              <a:rPr lang="en-US" dirty="0">
                <a:ea typeface="+mn-lt"/>
                <a:cs typeface="+mn-lt"/>
              </a:rPr>
              <a:t>On April 10, 2010 a major Oil Spill in the Gulf of Mexico by BP occurred.</a:t>
            </a:r>
          </a:p>
          <a:p>
            <a:pPr marL="0" indent="0">
              <a:buNone/>
            </a:pPr>
            <a:r>
              <a:rPr lang="en-US" dirty="0">
                <a:ea typeface="+mn-lt"/>
                <a:cs typeface="+mn-lt"/>
              </a:rPr>
              <a:t>If social media did in fact react to this news on conceptual level as well as simple news one would expect higher number of articles and news coverage in major newspaper appearing using the concept of Corporate Social Responsibility</a:t>
            </a:r>
          </a:p>
          <a:p>
            <a:pPr marL="0" indent="0">
              <a:buNone/>
            </a:pPr>
            <a:r>
              <a:rPr lang="en-US" dirty="0">
                <a:cs typeface="Calibri" panose="020F0502020204030204"/>
              </a:rPr>
              <a:t>A study was made in 2011 in which coverage of CSR in four major newspapers was measured 90 days before and 90 days after the date of oil spill. Results were reported in 2012.</a:t>
            </a:r>
          </a:p>
          <a:p>
            <a:pPr marL="0" indent="0">
              <a:buNone/>
            </a:pPr>
            <a:r>
              <a:rPr lang="en-US" dirty="0">
                <a:cs typeface="Calibri" panose="020F0502020204030204"/>
              </a:rPr>
              <a:t>An expanded follow up study was done in 2018 which is the subject of this </a:t>
            </a:r>
            <a:r>
              <a:rPr lang="en-US" dirty="0" err="1">
                <a:cs typeface="Calibri" panose="020F0502020204030204"/>
              </a:rPr>
              <a:t>repoart</a:t>
            </a:r>
            <a:r>
              <a:rPr lang="en-US" dirty="0">
                <a:cs typeface="Calibri" panose="020F0502020204030204"/>
              </a:rPr>
              <a:t>.</a:t>
            </a:r>
          </a:p>
        </p:txBody>
      </p:sp>
    </p:spTree>
    <p:extLst>
      <p:ext uri="{BB962C8B-B14F-4D97-AF65-F5344CB8AC3E}">
        <p14:creationId xmlns:p14="http://schemas.microsoft.com/office/powerpoint/2010/main" val="2900404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3A971-5AA7-45E4-8A99-6EC6D30940E2}"/>
              </a:ext>
            </a:extLst>
          </p:cNvPr>
          <p:cNvSpPr>
            <a:spLocks noGrp="1"/>
          </p:cNvSpPr>
          <p:nvPr>
            <p:ph type="title"/>
          </p:nvPr>
        </p:nvSpPr>
        <p:spPr/>
        <p:txBody>
          <a:bodyPr/>
          <a:lstStyle/>
          <a:p>
            <a:pPr algn="ctr"/>
            <a:r>
              <a:rPr lang="en-US" dirty="0">
                <a:cs typeface="Calibri Light"/>
              </a:rPr>
              <a:t>Literature Review</a:t>
            </a:r>
          </a:p>
        </p:txBody>
      </p:sp>
      <p:sp>
        <p:nvSpPr>
          <p:cNvPr id="3" name="Content Placeholder 2">
            <a:extLst>
              <a:ext uri="{FF2B5EF4-FFF2-40B4-BE49-F238E27FC236}">
                <a16:creationId xmlns:a16="http://schemas.microsoft.com/office/drawing/2014/main" id="{0E06D5C2-C040-481C-BE80-04C106A61AB4}"/>
              </a:ext>
            </a:extLst>
          </p:cNvPr>
          <p:cNvSpPr>
            <a:spLocks noGrp="1"/>
          </p:cNvSpPr>
          <p:nvPr>
            <p:ph idx="1"/>
          </p:nvPr>
        </p:nvSpPr>
        <p:spPr/>
        <p:txBody>
          <a:bodyPr>
            <a:normAutofit fontScale="70000" lnSpcReduction="20000"/>
          </a:bodyPr>
          <a:lstStyle/>
          <a:p>
            <a:r>
              <a:rPr lang="en-US" dirty="0"/>
              <a:t>CENTER FOR DEMOCRACY AND GOVERNANCE, (1999) THE ROLE OF MEDIA IN DEMOCRACY:A STRATEGIC APPROACH, June 1999 </a:t>
            </a:r>
          </a:p>
          <a:p>
            <a:r>
              <a:rPr lang="en-US" dirty="0"/>
              <a:t>Technical Publication Series, Center for Democracy and Governance, Bureau for Global Programs, Field Support, and Research, U.S. Agency for International Development Washington, D.C.  </a:t>
            </a:r>
          </a:p>
          <a:p>
            <a:r>
              <a:rPr lang="en-US" dirty="0">
                <a:hlinkClick r:id="rId2"/>
              </a:rPr>
              <a:t>Pamela Taylor Jackson</a:t>
            </a:r>
            <a:r>
              <a:rPr lang="en-US" dirty="0"/>
              <a:t>, </a:t>
            </a:r>
            <a:r>
              <a:rPr lang="en-US" dirty="0">
                <a:hlinkClick r:id="rId3"/>
              </a:rPr>
              <a:t>James Ronald Stanfield</a:t>
            </a:r>
            <a:r>
              <a:rPr lang="en-US" dirty="0"/>
              <a:t> (2004) “The role of the press in a democracy: heterodox economics and the propaganda model”, </a:t>
            </a:r>
            <a:r>
              <a:rPr lang="en-US" dirty="0">
                <a:hlinkClick r:id="rId4"/>
              </a:rPr>
              <a:t>Journal of Economic Issues</a:t>
            </a:r>
            <a:r>
              <a:rPr lang="en-US" dirty="0"/>
              <a:t>, </a:t>
            </a:r>
            <a:r>
              <a:rPr lang="en-US" dirty="0">
                <a:hlinkClick r:id="rId5"/>
              </a:rPr>
              <a:t>June, 2004</a:t>
            </a:r>
            <a:endParaRPr lang="en-US" dirty="0"/>
          </a:p>
          <a:p>
            <a:r>
              <a:rPr lang="en-US" dirty="0"/>
              <a:t>United Nations, (2003) “Good News &amp; Bad, ‘The Media, Corporate Social Responsibility and Sustainability”,   United Nations Environment Program.</a:t>
            </a:r>
          </a:p>
          <a:p>
            <a:r>
              <a:rPr lang="en-US" i="1" dirty="0"/>
              <a:t>Whelan, G. 2012. The political perspective of </a:t>
            </a:r>
            <a:r>
              <a:rPr lang="en-US" b="1" i="1" dirty="0"/>
              <a:t>corporate</a:t>
            </a:r>
            <a:r>
              <a:rPr lang="en-US" i="1" dirty="0"/>
              <a:t> </a:t>
            </a:r>
            <a:r>
              <a:rPr lang="en-US" b="1" i="1" dirty="0"/>
              <a:t>social</a:t>
            </a:r>
            <a:r>
              <a:rPr lang="en-US" i="1" dirty="0"/>
              <a:t> </a:t>
            </a:r>
            <a:r>
              <a:rPr lang="en-US" b="1" i="1" dirty="0"/>
              <a:t>responsibility</a:t>
            </a:r>
            <a:r>
              <a:rPr lang="en-US" i="1" dirty="0"/>
              <a:t>: A critical research agenda. Business Ethics Quarterly, 22(4): 709–37. 10.5840/beq201222445 S1052150X0000525X</a:t>
            </a:r>
            <a:endParaRPr lang="en-US" dirty="0"/>
          </a:p>
          <a:p>
            <a:r>
              <a:rPr lang="en-US" i="1" dirty="0"/>
              <a:t>Scherer, A. G . 2018. Theory assessment and agenda setting in political CSR: A critical theory perspective. International Journal of Management Reviews, 20: 387–410. 10.1111/ijmr.12137</a:t>
            </a:r>
            <a:endParaRPr lang="en-US" dirty="0"/>
          </a:p>
          <a:p>
            <a:r>
              <a:rPr lang="en-US" i="1" dirty="0"/>
              <a:t>Lee, C. W. , &amp; Romano, Z. 2013. Democracy's new discipline: Public deliberation as organizational strategy. Organization Studies, 34(5-6): 733–53. 10.1177/0170840613479233</a:t>
            </a:r>
            <a:endParaRPr lang="en-US" dirty="0"/>
          </a:p>
          <a:p>
            <a:endParaRPr lang="en-US" dirty="0"/>
          </a:p>
        </p:txBody>
      </p:sp>
    </p:spTree>
    <p:extLst>
      <p:ext uri="{BB962C8B-B14F-4D97-AF65-F5344CB8AC3E}">
        <p14:creationId xmlns:p14="http://schemas.microsoft.com/office/powerpoint/2010/main" val="2169668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474EF-CC49-46DB-A011-A19D800FC025}"/>
              </a:ext>
            </a:extLst>
          </p:cNvPr>
          <p:cNvSpPr>
            <a:spLocks noGrp="1"/>
          </p:cNvSpPr>
          <p:nvPr>
            <p:ph type="title"/>
          </p:nvPr>
        </p:nvSpPr>
        <p:spPr/>
        <p:txBody>
          <a:bodyPr/>
          <a:lstStyle/>
          <a:p>
            <a:pPr algn="ctr"/>
            <a:r>
              <a:rPr lang="en-US" dirty="0"/>
              <a:t>Methodology</a:t>
            </a:r>
          </a:p>
        </p:txBody>
      </p:sp>
      <p:sp>
        <p:nvSpPr>
          <p:cNvPr id="3" name="Content Placeholder 2">
            <a:extLst>
              <a:ext uri="{FF2B5EF4-FFF2-40B4-BE49-F238E27FC236}">
                <a16:creationId xmlns:a16="http://schemas.microsoft.com/office/drawing/2014/main" id="{CA58455A-6148-4713-93AB-2928CDB3816F}"/>
              </a:ext>
            </a:extLst>
          </p:cNvPr>
          <p:cNvSpPr>
            <a:spLocks noGrp="1"/>
          </p:cNvSpPr>
          <p:nvPr>
            <p:ph idx="1"/>
          </p:nvPr>
        </p:nvSpPr>
        <p:spPr/>
        <p:txBody>
          <a:bodyPr>
            <a:normAutofit fontScale="85000" lnSpcReduction="20000"/>
          </a:bodyPr>
          <a:lstStyle/>
          <a:p>
            <a:r>
              <a:rPr lang="en-US" dirty="0"/>
              <a:t>The study is composed of several stages. The first phase, consists of a statistical analysis of number of articles covering corporate social responsibility by four of the major newspapers in the United States, ninety days before and ninety days after the BP oil well disaster in the Gulf of Mexico on April 20, 2010. </a:t>
            </a:r>
          </a:p>
          <a:p>
            <a:r>
              <a:rPr lang="en-US" dirty="0"/>
              <a:t>The assumption was that if in fact the printed media was involved in the business social responsibility as the guardian of public interest and major source to inform the citizenry, coverage of Corporate Social Responsibility should have increased in the days following the oil spill in the Gulf of Mexico. </a:t>
            </a:r>
          </a:p>
          <a:p>
            <a:r>
              <a:rPr lang="en-US" dirty="0"/>
              <a:t>In this follow-up study another newspaper (</a:t>
            </a:r>
            <a:r>
              <a:rPr lang="en-US" i="1" dirty="0"/>
              <a:t>Washington Post</a:t>
            </a:r>
            <a:r>
              <a:rPr lang="en-US" dirty="0"/>
              <a:t>) was added to the newspapers surveyed. These papers were surveyed for a period of ninety days, from 4/20/2018 to 7/20/2018 for their coverage of CSR by counting the number of articles that appeared in these publications referring to CSR.</a:t>
            </a:r>
          </a:p>
          <a:p>
            <a:r>
              <a:rPr lang="en-US" dirty="0"/>
              <a:t>Thus, the present survey covers articles that appeared  in the </a:t>
            </a:r>
            <a:r>
              <a:rPr lang="en-US" i="1" dirty="0"/>
              <a:t>New York Times; Wall Street Journal; Christian Science Monitor;</a:t>
            </a:r>
            <a:r>
              <a:rPr lang="en-US" dirty="0"/>
              <a:t> </a:t>
            </a:r>
            <a:r>
              <a:rPr lang="en-US" i="1" dirty="0"/>
              <a:t>the Los Angeles Times and Washington Post </a:t>
            </a:r>
            <a:r>
              <a:rPr lang="en-US" dirty="0"/>
              <a:t>during this period. The result is reported in Table 1.</a:t>
            </a:r>
          </a:p>
          <a:p>
            <a:endParaRPr lang="en-US" dirty="0"/>
          </a:p>
        </p:txBody>
      </p:sp>
    </p:spTree>
    <p:extLst>
      <p:ext uri="{BB962C8B-B14F-4D97-AF65-F5344CB8AC3E}">
        <p14:creationId xmlns:p14="http://schemas.microsoft.com/office/powerpoint/2010/main" val="3739063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34C44-51D9-4831-A1CA-6B006B298962}"/>
              </a:ext>
            </a:extLst>
          </p:cNvPr>
          <p:cNvSpPr>
            <a:spLocks noGrp="1"/>
          </p:cNvSpPr>
          <p:nvPr>
            <p:ph type="title"/>
          </p:nvPr>
        </p:nvSpPr>
        <p:spPr/>
        <p:txBody>
          <a:bodyPr>
            <a:normAutofit fontScale="90000"/>
          </a:bodyPr>
          <a:lstStyle/>
          <a:p>
            <a:pPr algn="ctr"/>
            <a:r>
              <a:rPr lang="en-US" dirty="0"/>
              <a:t>Number of Articles with Reference to CSR in Major Newspapers  </a:t>
            </a:r>
            <a:br>
              <a:rPr lang="en-US" dirty="0"/>
            </a:br>
            <a:r>
              <a:rPr lang="en-US" dirty="0"/>
              <a:t> During the Three Designated Time Periods</a:t>
            </a:r>
          </a:p>
        </p:txBody>
      </p:sp>
      <p:graphicFrame>
        <p:nvGraphicFramePr>
          <p:cNvPr id="4" name="Content Placeholder 3">
            <a:extLst>
              <a:ext uri="{FF2B5EF4-FFF2-40B4-BE49-F238E27FC236}">
                <a16:creationId xmlns:a16="http://schemas.microsoft.com/office/drawing/2014/main" id="{4AAF80A0-A3E5-4292-9F3A-DB9421CBF2D9}"/>
              </a:ext>
            </a:extLst>
          </p:cNvPr>
          <p:cNvGraphicFramePr>
            <a:graphicFrameLocks noGrp="1"/>
          </p:cNvGraphicFramePr>
          <p:nvPr>
            <p:ph idx="1"/>
            <p:extLst>
              <p:ext uri="{D42A27DB-BD31-4B8C-83A1-F6EECF244321}">
                <p14:modId xmlns:p14="http://schemas.microsoft.com/office/powerpoint/2010/main" val="3697219943"/>
              </p:ext>
            </p:extLst>
          </p:nvPr>
        </p:nvGraphicFramePr>
        <p:xfrm>
          <a:off x="1364106" y="2158584"/>
          <a:ext cx="8379503" cy="4629150"/>
        </p:xfrm>
        <a:graphic>
          <a:graphicData uri="http://schemas.openxmlformats.org/drawingml/2006/table">
            <a:tbl>
              <a:tblPr firstRow="1" firstCol="1" bandRow="1">
                <a:tableStyleId>{5C22544A-7EE6-4342-B048-85BDC9FD1C3A}</a:tableStyleId>
              </a:tblPr>
              <a:tblGrid>
                <a:gridCol w="985823">
                  <a:extLst>
                    <a:ext uri="{9D8B030D-6E8A-4147-A177-3AD203B41FA5}">
                      <a16:colId xmlns:a16="http://schemas.microsoft.com/office/drawing/2014/main" val="3752619688"/>
                    </a:ext>
                  </a:extLst>
                </a:gridCol>
                <a:gridCol w="616140">
                  <a:extLst>
                    <a:ext uri="{9D8B030D-6E8A-4147-A177-3AD203B41FA5}">
                      <a16:colId xmlns:a16="http://schemas.microsoft.com/office/drawing/2014/main" val="3713742014"/>
                    </a:ext>
                  </a:extLst>
                </a:gridCol>
                <a:gridCol w="616140">
                  <a:extLst>
                    <a:ext uri="{9D8B030D-6E8A-4147-A177-3AD203B41FA5}">
                      <a16:colId xmlns:a16="http://schemas.microsoft.com/office/drawing/2014/main" val="2533014354"/>
                    </a:ext>
                  </a:extLst>
                </a:gridCol>
                <a:gridCol w="616140">
                  <a:extLst>
                    <a:ext uri="{9D8B030D-6E8A-4147-A177-3AD203B41FA5}">
                      <a16:colId xmlns:a16="http://schemas.microsoft.com/office/drawing/2014/main" val="3941977015"/>
                    </a:ext>
                  </a:extLst>
                </a:gridCol>
                <a:gridCol w="616140">
                  <a:extLst>
                    <a:ext uri="{9D8B030D-6E8A-4147-A177-3AD203B41FA5}">
                      <a16:colId xmlns:a16="http://schemas.microsoft.com/office/drawing/2014/main" val="1810901077"/>
                    </a:ext>
                  </a:extLst>
                </a:gridCol>
                <a:gridCol w="616140">
                  <a:extLst>
                    <a:ext uri="{9D8B030D-6E8A-4147-A177-3AD203B41FA5}">
                      <a16:colId xmlns:a16="http://schemas.microsoft.com/office/drawing/2014/main" val="3641041513"/>
                    </a:ext>
                  </a:extLst>
                </a:gridCol>
                <a:gridCol w="616140">
                  <a:extLst>
                    <a:ext uri="{9D8B030D-6E8A-4147-A177-3AD203B41FA5}">
                      <a16:colId xmlns:a16="http://schemas.microsoft.com/office/drawing/2014/main" val="2445475641"/>
                    </a:ext>
                  </a:extLst>
                </a:gridCol>
                <a:gridCol w="616140">
                  <a:extLst>
                    <a:ext uri="{9D8B030D-6E8A-4147-A177-3AD203B41FA5}">
                      <a16:colId xmlns:a16="http://schemas.microsoft.com/office/drawing/2014/main" val="2990204150"/>
                    </a:ext>
                  </a:extLst>
                </a:gridCol>
                <a:gridCol w="616140">
                  <a:extLst>
                    <a:ext uri="{9D8B030D-6E8A-4147-A177-3AD203B41FA5}">
                      <a16:colId xmlns:a16="http://schemas.microsoft.com/office/drawing/2014/main" val="2822802053"/>
                    </a:ext>
                  </a:extLst>
                </a:gridCol>
                <a:gridCol w="616140">
                  <a:extLst>
                    <a:ext uri="{9D8B030D-6E8A-4147-A177-3AD203B41FA5}">
                      <a16:colId xmlns:a16="http://schemas.microsoft.com/office/drawing/2014/main" val="2871442328"/>
                    </a:ext>
                  </a:extLst>
                </a:gridCol>
                <a:gridCol w="616140">
                  <a:extLst>
                    <a:ext uri="{9D8B030D-6E8A-4147-A177-3AD203B41FA5}">
                      <a16:colId xmlns:a16="http://schemas.microsoft.com/office/drawing/2014/main" val="1082929044"/>
                    </a:ext>
                  </a:extLst>
                </a:gridCol>
                <a:gridCol w="616140">
                  <a:extLst>
                    <a:ext uri="{9D8B030D-6E8A-4147-A177-3AD203B41FA5}">
                      <a16:colId xmlns:a16="http://schemas.microsoft.com/office/drawing/2014/main" val="1531222421"/>
                    </a:ext>
                  </a:extLst>
                </a:gridCol>
                <a:gridCol w="616140">
                  <a:extLst>
                    <a:ext uri="{9D8B030D-6E8A-4147-A177-3AD203B41FA5}">
                      <a16:colId xmlns:a16="http://schemas.microsoft.com/office/drawing/2014/main" val="3020880746"/>
                    </a:ext>
                  </a:extLst>
                </a:gridCol>
              </a:tblGrid>
              <a:tr h="816538">
                <a:tc rowSpan="2">
                  <a:txBody>
                    <a:bodyPr/>
                    <a:lstStyle/>
                    <a:p>
                      <a:pPr algn="l" fontAlgn="ctr"/>
                      <a:r>
                        <a:rPr lang="en-US" sz="2000" u="none" strike="noStrike" dirty="0">
                          <a:effectLst/>
                        </a:rPr>
                        <a:t>Dates of Publication/issues</a:t>
                      </a:r>
                      <a:endParaRPr lang="en-US" sz="2000" b="1" i="0" u="none" strike="noStrike" dirty="0">
                        <a:solidFill>
                          <a:srgbClr val="FFFFFF"/>
                        </a:solidFill>
                        <a:effectLst/>
                        <a:latin typeface="Calibri" panose="020F0502020204030204" pitchFamily="34" charset="0"/>
                      </a:endParaRPr>
                    </a:p>
                  </a:txBody>
                  <a:tcPr marL="9525" marR="9525" marT="9525" marB="0" anchor="ctr"/>
                </a:tc>
                <a:tc gridSpan="2">
                  <a:txBody>
                    <a:bodyPr/>
                    <a:lstStyle/>
                    <a:p>
                      <a:pPr algn="l" fontAlgn="ctr"/>
                      <a:r>
                        <a:rPr lang="en-US" sz="2000" u="none" strike="noStrike" dirty="0">
                          <a:effectLst/>
                        </a:rPr>
                        <a:t>New York Times</a:t>
                      </a:r>
                      <a:endParaRPr lang="en-US" sz="2000" b="1" i="0" u="none" strike="noStrike" dirty="0">
                        <a:solidFill>
                          <a:srgbClr val="FFFFFF"/>
                        </a:solidFill>
                        <a:effectLst/>
                        <a:latin typeface="Calibri" panose="020F0502020204030204" pitchFamily="34" charset="0"/>
                      </a:endParaRPr>
                    </a:p>
                  </a:txBody>
                  <a:tcPr marL="9525" marR="9525" marT="9525" marB="0" anchor="ctr"/>
                </a:tc>
                <a:tc hMerge="1">
                  <a:txBody>
                    <a:bodyPr/>
                    <a:lstStyle/>
                    <a:p>
                      <a:endParaRPr lang="en-US"/>
                    </a:p>
                  </a:txBody>
                  <a:tcPr/>
                </a:tc>
                <a:tc gridSpan="2">
                  <a:txBody>
                    <a:bodyPr/>
                    <a:lstStyle/>
                    <a:p>
                      <a:pPr algn="l" fontAlgn="ctr"/>
                      <a:r>
                        <a:rPr lang="en-US" sz="2000" u="none" strike="noStrike" dirty="0">
                          <a:effectLst/>
                        </a:rPr>
                        <a:t>Wall Street Journal </a:t>
                      </a:r>
                      <a:endParaRPr lang="en-US" sz="2000" b="1" i="0" u="none" strike="noStrike" dirty="0">
                        <a:solidFill>
                          <a:srgbClr val="FFFFFF"/>
                        </a:solidFill>
                        <a:effectLst/>
                        <a:latin typeface="Calibri" panose="020F0502020204030204" pitchFamily="34" charset="0"/>
                      </a:endParaRPr>
                    </a:p>
                  </a:txBody>
                  <a:tcPr marL="9525" marR="9525" marT="9525" marB="0" anchor="ctr"/>
                </a:tc>
                <a:tc hMerge="1">
                  <a:txBody>
                    <a:bodyPr/>
                    <a:lstStyle/>
                    <a:p>
                      <a:endParaRPr lang="en-US"/>
                    </a:p>
                  </a:txBody>
                  <a:tcPr/>
                </a:tc>
                <a:tc gridSpan="2">
                  <a:txBody>
                    <a:bodyPr/>
                    <a:lstStyle/>
                    <a:p>
                      <a:pPr algn="l" fontAlgn="ctr"/>
                      <a:r>
                        <a:rPr lang="en-US" sz="2000" u="none" strike="noStrike" dirty="0">
                          <a:effectLst/>
                        </a:rPr>
                        <a:t>Christian Science Monitor</a:t>
                      </a:r>
                      <a:endParaRPr lang="en-US" sz="2000" b="1" i="0" u="none" strike="noStrike" dirty="0">
                        <a:solidFill>
                          <a:srgbClr val="FFFFFF"/>
                        </a:solidFill>
                        <a:effectLst/>
                        <a:latin typeface="Calibri" panose="020F0502020204030204" pitchFamily="34" charset="0"/>
                      </a:endParaRPr>
                    </a:p>
                  </a:txBody>
                  <a:tcPr marL="9525" marR="9525" marT="9525" marB="0" anchor="ctr"/>
                </a:tc>
                <a:tc hMerge="1">
                  <a:txBody>
                    <a:bodyPr/>
                    <a:lstStyle/>
                    <a:p>
                      <a:endParaRPr lang="en-US"/>
                    </a:p>
                  </a:txBody>
                  <a:tcPr/>
                </a:tc>
                <a:tc gridSpan="2">
                  <a:txBody>
                    <a:bodyPr/>
                    <a:lstStyle/>
                    <a:p>
                      <a:pPr algn="l" fontAlgn="ctr"/>
                      <a:r>
                        <a:rPr lang="en-US" sz="2000" u="none" strike="noStrike" dirty="0">
                          <a:effectLst/>
                        </a:rPr>
                        <a:t>LA Times</a:t>
                      </a:r>
                      <a:endParaRPr lang="en-US" sz="2000" b="1" i="0" u="none" strike="noStrike" dirty="0">
                        <a:solidFill>
                          <a:srgbClr val="FFFFFF"/>
                        </a:solidFill>
                        <a:effectLst/>
                        <a:latin typeface="Calibri" panose="020F0502020204030204" pitchFamily="34" charset="0"/>
                      </a:endParaRPr>
                    </a:p>
                  </a:txBody>
                  <a:tcPr marL="9525" marR="9525" marT="9525" marB="0" anchor="ctr"/>
                </a:tc>
                <a:tc hMerge="1">
                  <a:txBody>
                    <a:bodyPr/>
                    <a:lstStyle/>
                    <a:p>
                      <a:endParaRPr lang="en-US"/>
                    </a:p>
                  </a:txBody>
                  <a:tcPr/>
                </a:tc>
                <a:tc gridSpan="2">
                  <a:txBody>
                    <a:bodyPr/>
                    <a:lstStyle/>
                    <a:p>
                      <a:pPr algn="l" fontAlgn="ctr"/>
                      <a:r>
                        <a:rPr lang="en-US" sz="2000" u="none" strike="noStrike" dirty="0">
                          <a:effectLst/>
                        </a:rPr>
                        <a:t>Washington Post</a:t>
                      </a:r>
                      <a:endParaRPr lang="en-US" sz="2000" b="1" i="0" u="none" strike="noStrike" dirty="0">
                        <a:solidFill>
                          <a:srgbClr val="FFFFFF"/>
                        </a:solidFill>
                        <a:effectLst/>
                        <a:latin typeface="Calibri" panose="020F0502020204030204" pitchFamily="34" charset="0"/>
                      </a:endParaRPr>
                    </a:p>
                  </a:txBody>
                  <a:tcPr marL="9525" marR="9525" marT="9525" marB="0" anchor="ctr"/>
                </a:tc>
                <a:tc hMerge="1">
                  <a:txBody>
                    <a:bodyPr/>
                    <a:lstStyle/>
                    <a:p>
                      <a:endParaRPr lang="en-US"/>
                    </a:p>
                  </a:txBody>
                  <a:tcPr/>
                </a:tc>
                <a:tc gridSpan="2">
                  <a:txBody>
                    <a:bodyPr/>
                    <a:lstStyle/>
                    <a:p>
                      <a:pPr algn="l" fontAlgn="ctr"/>
                      <a:r>
                        <a:rPr lang="en-US" sz="2000" u="none" strike="noStrike">
                          <a:effectLst/>
                        </a:rPr>
                        <a:t>TOTALS</a:t>
                      </a:r>
                      <a:endParaRPr lang="en-US" sz="2000" b="1" i="0" u="none" strike="noStrike">
                        <a:solidFill>
                          <a:srgbClr val="FFFFFF"/>
                        </a:solidFill>
                        <a:effectLst/>
                        <a:latin typeface="Calibri" panose="020F0502020204030204" pitchFamily="34" charset="0"/>
                      </a:endParaRPr>
                    </a:p>
                  </a:txBody>
                  <a:tcPr marL="9525" marR="9525" marT="9525" marB="0" anchor="ctr"/>
                </a:tc>
                <a:tc hMerge="1">
                  <a:txBody>
                    <a:bodyPr/>
                    <a:lstStyle/>
                    <a:p>
                      <a:endParaRPr lang="en-US"/>
                    </a:p>
                  </a:txBody>
                  <a:tcPr/>
                </a:tc>
                <a:extLst>
                  <a:ext uri="{0D108BD9-81ED-4DB2-BD59-A6C34878D82A}">
                    <a16:rowId xmlns:a16="http://schemas.microsoft.com/office/drawing/2014/main" val="2827745967"/>
                  </a:ext>
                </a:extLst>
              </a:tr>
              <a:tr h="307874">
                <a:tc vMerge="1">
                  <a:txBody>
                    <a:bodyPr/>
                    <a:lstStyle/>
                    <a:p>
                      <a:endParaRPr lang="en-US"/>
                    </a:p>
                  </a:txBody>
                  <a:tcPr/>
                </a:tc>
                <a:tc>
                  <a:txBody>
                    <a:bodyPr/>
                    <a:lstStyle/>
                    <a:p>
                      <a:pPr algn="l" fontAlgn="ctr"/>
                      <a:r>
                        <a:rPr lang="en-US" sz="2000" u="none" strike="noStrike" dirty="0">
                          <a:effectLst/>
                        </a:rPr>
                        <a:t>Totals</a:t>
                      </a:r>
                      <a:endParaRPr lang="en-US"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en-US" sz="2000" u="none" strike="noStrike" dirty="0">
                          <a:effectLst/>
                        </a:rPr>
                        <a:t>%</a:t>
                      </a:r>
                      <a:endParaRPr lang="en-US"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en-US" sz="2000" u="none" strike="noStrike" dirty="0">
                          <a:effectLst/>
                        </a:rPr>
                        <a:t>Totals</a:t>
                      </a:r>
                      <a:endParaRPr lang="en-US"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en-US" sz="2000" u="none" strike="noStrike">
                          <a:effectLst/>
                        </a:rPr>
                        <a:t>%</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US" sz="2000" u="none" strike="noStrike">
                          <a:effectLst/>
                        </a:rPr>
                        <a:t>Totals</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US" sz="2000" u="none" strike="noStrike">
                          <a:effectLst/>
                        </a:rPr>
                        <a:t>%</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US" sz="2000" u="none" strike="noStrike">
                          <a:effectLst/>
                        </a:rPr>
                        <a:t>Totals</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US" sz="2000" u="none" strike="noStrike">
                          <a:effectLst/>
                        </a:rPr>
                        <a:t>%</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US" sz="2000" u="none" strike="noStrike" dirty="0">
                          <a:effectLst/>
                        </a:rPr>
                        <a:t>Totals</a:t>
                      </a:r>
                      <a:endParaRPr lang="en-US"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en-US" sz="2000" u="none" strike="noStrike" dirty="0">
                          <a:effectLst/>
                        </a:rPr>
                        <a:t>%</a:t>
                      </a:r>
                      <a:endParaRPr lang="en-US"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en-US" sz="2000" u="none" strike="noStrike">
                          <a:effectLst/>
                        </a:rPr>
                        <a:t>Totals</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US" sz="2000" u="none" strike="noStrike">
                          <a:effectLst/>
                        </a:rPr>
                        <a:t>%</a:t>
                      </a:r>
                      <a:endParaRPr lang="en-US"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257516625"/>
                  </a:ext>
                </a:extLst>
              </a:tr>
              <a:tr h="870082">
                <a:tc>
                  <a:txBody>
                    <a:bodyPr/>
                    <a:lstStyle/>
                    <a:p>
                      <a:pPr algn="l" fontAlgn="ctr"/>
                      <a:r>
                        <a:rPr lang="en-US" sz="2000" u="none" strike="noStrike">
                          <a:effectLst/>
                        </a:rPr>
                        <a:t>2/20/-4/20/2010</a:t>
                      </a:r>
                      <a:endParaRPr lang="en-US" sz="2000" b="1" i="0" u="none" strike="noStrike">
                        <a:solidFill>
                          <a:srgbClr val="FFFFFF"/>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12</a:t>
                      </a:r>
                      <a:endParaRPr lang="en-US" sz="2000" b="0" i="0" u="none" strike="noStrike">
                        <a:solidFill>
                          <a:srgbClr val="984806"/>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7.8</a:t>
                      </a:r>
                      <a:endParaRPr lang="en-US" sz="2000" b="0" i="0" u="none" strike="noStrike">
                        <a:solidFill>
                          <a:srgbClr val="984806"/>
                        </a:solidFill>
                        <a:effectLst/>
                        <a:latin typeface="Calibri" panose="020F0502020204030204" pitchFamily="34" charset="0"/>
                      </a:endParaRPr>
                    </a:p>
                  </a:txBody>
                  <a:tcPr marL="9525" marR="9525" marT="9525" marB="0" anchor="ctr"/>
                </a:tc>
                <a:tc>
                  <a:txBody>
                    <a:bodyPr/>
                    <a:lstStyle/>
                    <a:p>
                      <a:pPr algn="r" fontAlgn="ctr"/>
                      <a:r>
                        <a:rPr lang="en-US" sz="2000" u="none" strike="noStrike" dirty="0">
                          <a:effectLst/>
                        </a:rPr>
                        <a:t>57</a:t>
                      </a:r>
                      <a:endParaRPr lang="en-US" sz="2000" b="0" i="0" u="none" strike="noStrike" dirty="0">
                        <a:solidFill>
                          <a:srgbClr val="984806"/>
                        </a:solidFill>
                        <a:effectLst/>
                        <a:latin typeface="Calibri" panose="020F0502020204030204" pitchFamily="34" charset="0"/>
                      </a:endParaRPr>
                    </a:p>
                  </a:txBody>
                  <a:tcPr marL="9525" marR="9525" marT="9525" marB="0" anchor="ctr"/>
                </a:tc>
                <a:tc>
                  <a:txBody>
                    <a:bodyPr/>
                    <a:lstStyle/>
                    <a:p>
                      <a:pPr algn="r" fontAlgn="ctr"/>
                      <a:r>
                        <a:rPr lang="en-US" sz="2000" u="none" strike="noStrike" dirty="0">
                          <a:effectLst/>
                        </a:rPr>
                        <a:t>35</a:t>
                      </a:r>
                      <a:endParaRPr lang="en-US" sz="2000" b="0" i="0" u="none" strike="noStrike" dirty="0">
                        <a:solidFill>
                          <a:srgbClr val="984806"/>
                        </a:solidFill>
                        <a:effectLst/>
                        <a:latin typeface="Calibri" panose="020F0502020204030204" pitchFamily="34" charset="0"/>
                      </a:endParaRPr>
                    </a:p>
                  </a:txBody>
                  <a:tcPr marL="9525" marR="9525" marT="9525" marB="0" anchor="ctr"/>
                </a:tc>
                <a:tc>
                  <a:txBody>
                    <a:bodyPr/>
                    <a:lstStyle/>
                    <a:p>
                      <a:pPr algn="r" fontAlgn="ctr"/>
                      <a:r>
                        <a:rPr lang="en-US" sz="2000" u="none" strike="noStrike" dirty="0">
                          <a:effectLst/>
                        </a:rPr>
                        <a:t>10</a:t>
                      </a:r>
                      <a:endParaRPr lang="en-US" sz="2000" b="0" i="0" u="none" strike="noStrike" dirty="0">
                        <a:solidFill>
                          <a:srgbClr val="984806"/>
                        </a:solidFill>
                        <a:effectLst/>
                        <a:latin typeface="Calibri" panose="020F0502020204030204" pitchFamily="34" charset="0"/>
                      </a:endParaRPr>
                    </a:p>
                  </a:txBody>
                  <a:tcPr marL="9525" marR="9525" marT="9525" marB="0" anchor="ctr"/>
                </a:tc>
                <a:tc>
                  <a:txBody>
                    <a:bodyPr/>
                    <a:lstStyle/>
                    <a:p>
                      <a:pPr algn="r" fontAlgn="ctr"/>
                      <a:r>
                        <a:rPr lang="en-US" sz="2000" u="none" strike="noStrike" dirty="0">
                          <a:effectLst/>
                        </a:rPr>
                        <a:t>8.6</a:t>
                      </a:r>
                      <a:endParaRPr lang="en-US" sz="2000" b="0" i="0" u="none" strike="noStrike" dirty="0">
                        <a:solidFill>
                          <a:srgbClr val="984806"/>
                        </a:solidFill>
                        <a:effectLst/>
                        <a:latin typeface="Calibri" panose="020F0502020204030204" pitchFamily="34" charset="0"/>
                      </a:endParaRPr>
                    </a:p>
                  </a:txBody>
                  <a:tcPr marL="9525" marR="9525" marT="9525" marB="0" anchor="ctr"/>
                </a:tc>
                <a:tc>
                  <a:txBody>
                    <a:bodyPr/>
                    <a:lstStyle/>
                    <a:p>
                      <a:pPr algn="r" fontAlgn="ctr"/>
                      <a:r>
                        <a:rPr lang="en-US" sz="2000" u="none" strike="noStrike" dirty="0">
                          <a:effectLst/>
                        </a:rPr>
                        <a:t>6</a:t>
                      </a:r>
                      <a:endParaRPr lang="en-US" sz="2000" b="0" i="0" u="none" strike="noStrike" dirty="0">
                        <a:solidFill>
                          <a:srgbClr val="984806"/>
                        </a:solidFill>
                        <a:effectLst/>
                        <a:latin typeface="Calibri" panose="020F0502020204030204" pitchFamily="34" charset="0"/>
                      </a:endParaRPr>
                    </a:p>
                  </a:txBody>
                  <a:tcPr marL="9525" marR="9525" marT="9525" marB="0" anchor="ctr"/>
                </a:tc>
                <a:tc>
                  <a:txBody>
                    <a:bodyPr/>
                    <a:lstStyle/>
                    <a:p>
                      <a:pPr algn="r" fontAlgn="ctr"/>
                      <a:r>
                        <a:rPr lang="en-US" sz="2000" u="none" strike="noStrike" dirty="0">
                          <a:effectLst/>
                        </a:rPr>
                        <a:t>18</a:t>
                      </a:r>
                      <a:endParaRPr lang="en-US" sz="2000" b="0" i="0" u="none" strike="noStrike" dirty="0">
                        <a:solidFill>
                          <a:srgbClr val="984806"/>
                        </a:solidFill>
                        <a:effectLst/>
                        <a:latin typeface="Calibri" panose="020F0502020204030204" pitchFamily="34" charset="0"/>
                      </a:endParaRPr>
                    </a:p>
                  </a:txBody>
                  <a:tcPr marL="9525" marR="9525" marT="9525" marB="0" anchor="ctr"/>
                </a:tc>
                <a:tc>
                  <a:txBody>
                    <a:bodyPr/>
                    <a:lstStyle/>
                    <a:p>
                      <a:pPr algn="r" fontAlgn="ctr"/>
                      <a:r>
                        <a:rPr lang="en-US" sz="2000" u="none" strike="noStrike" dirty="0">
                          <a:effectLst/>
                        </a:rPr>
                        <a:t>24</a:t>
                      </a:r>
                      <a:endParaRPr lang="en-US" sz="2000" b="0" i="0" u="none" strike="noStrike" dirty="0">
                        <a:solidFill>
                          <a:srgbClr val="984806"/>
                        </a:solidFill>
                        <a:effectLst/>
                        <a:latin typeface="Calibri" panose="020F0502020204030204" pitchFamily="34" charset="0"/>
                      </a:endParaRPr>
                    </a:p>
                  </a:txBody>
                  <a:tcPr marL="9525" marR="9525" marT="9525" marB="0" anchor="ctr"/>
                </a:tc>
                <a:tc>
                  <a:txBody>
                    <a:bodyPr/>
                    <a:lstStyle/>
                    <a:p>
                      <a:pPr algn="r" fontAlgn="ctr"/>
                      <a:r>
                        <a:rPr lang="en-US" sz="2000" u="none" strike="noStrike" dirty="0">
                          <a:effectLst/>
                        </a:rPr>
                        <a:t>9</a:t>
                      </a:r>
                      <a:endParaRPr lang="en-US" sz="2000" b="0" i="0" u="none" strike="noStrike" dirty="0">
                        <a:solidFill>
                          <a:srgbClr val="984806"/>
                        </a:solidFill>
                        <a:effectLst/>
                        <a:latin typeface="Calibri" panose="020F0502020204030204" pitchFamily="34" charset="0"/>
                      </a:endParaRPr>
                    </a:p>
                  </a:txBody>
                  <a:tcPr marL="9525" marR="9525" marT="9525" marB="0" anchor="ctr"/>
                </a:tc>
                <a:tc>
                  <a:txBody>
                    <a:bodyPr/>
                    <a:lstStyle/>
                    <a:p>
                      <a:pPr algn="r" fontAlgn="ctr"/>
                      <a:r>
                        <a:rPr lang="en-US" sz="2000" u="none" strike="noStrike" dirty="0">
                          <a:effectLst/>
                        </a:rPr>
                        <a:t>109</a:t>
                      </a:r>
                      <a:endParaRPr lang="en-US" sz="2000" b="0" i="0" u="none" strike="noStrike" dirty="0">
                        <a:solidFill>
                          <a:srgbClr val="FF0000"/>
                        </a:solidFill>
                        <a:effectLst/>
                        <a:latin typeface="Calibri" panose="020F0502020204030204" pitchFamily="34" charset="0"/>
                      </a:endParaRPr>
                    </a:p>
                  </a:txBody>
                  <a:tcPr marL="9525" marR="9525" marT="9525" marB="0" anchor="ctr"/>
                </a:tc>
                <a:tc>
                  <a:txBody>
                    <a:bodyPr/>
                    <a:lstStyle/>
                    <a:p>
                      <a:pPr algn="r" fontAlgn="ctr"/>
                      <a:r>
                        <a:rPr lang="en-US" sz="2000" u="none" strike="noStrike" dirty="0">
                          <a:effectLst/>
                        </a:rPr>
                        <a:t>15</a:t>
                      </a:r>
                      <a:endParaRPr lang="en-US" sz="2000" b="0" i="0" u="none" strike="noStrike" dirty="0">
                        <a:solidFill>
                          <a:srgbClr val="984806"/>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720865403"/>
                  </a:ext>
                </a:extLst>
              </a:tr>
              <a:tr h="856695">
                <a:tc>
                  <a:txBody>
                    <a:bodyPr/>
                    <a:lstStyle/>
                    <a:p>
                      <a:pPr algn="l" fontAlgn="ctr"/>
                      <a:r>
                        <a:rPr lang="en-US" sz="2000" u="none" strike="noStrike">
                          <a:effectLst/>
                        </a:rPr>
                        <a:t>4/20/-7/20/2010</a:t>
                      </a:r>
                      <a:endParaRPr lang="en-US" sz="2000" b="1" i="0" u="none" strike="noStrike">
                        <a:solidFill>
                          <a:srgbClr val="FFFFFF"/>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19</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12.3</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46</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28</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8</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7</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8</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24</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70</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26</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151</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dirty="0">
                          <a:effectLst/>
                        </a:rPr>
                        <a:t>21</a:t>
                      </a:r>
                      <a:endParaRPr lang="en-US" sz="20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45947739"/>
                  </a:ext>
                </a:extLst>
              </a:tr>
              <a:tr h="856695">
                <a:tc>
                  <a:txBody>
                    <a:bodyPr/>
                    <a:lstStyle/>
                    <a:p>
                      <a:pPr algn="l" fontAlgn="ctr"/>
                      <a:r>
                        <a:rPr lang="en-US" sz="2000" u="none" strike="noStrike">
                          <a:effectLst/>
                        </a:rPr>
                        <a:t>4/20/-7/20/2018</a:t>
                      </a:r>
                      <a:endParaRPr lang="en-US" sz="2000" b="1" i="0" u="none" strike="noStrike">
                        <a:solidFill>
                          <a:srgbClr val="FFFFFF"/>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123</a:t>
                      </a:r>
                      <a:endParaRPr lang="en-US" sz="2000" b="0" i="0" u="none" strike="noStrike">
                        <a:solidFill>
                          <a:srgbClr val="0070C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80</a:t>
                      </a:r>
                      <a:endParaRPr lang="en-US" sz="2000" b="0" i="0" u="none" strike="noStrike">
                        <a:solidFill>
                          <a:srgbClr val="0070C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60</a:t>
                      </a:r>
                      <a:endParaRPr lang="en-US" sz="2000" b="0" i="0" u="none" strike="noStrike">
                        <a:solidFill>
                          <a:srgbClr val="0070C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40</a:t>
                      </a:r>
                      <a:endParaRPr lang="en-US" sz="2000" b="0" i="0" u="none" strike="noStrike">
                        <a:solidFill>
                          <a:srgbClr val="0070C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97</a:t>
                      </a:r>
                      <a:endParaRPr lang="en-US" sz="2000" b="0" i="0" u="none" strike="noStrike">
                        <a:solidFill>
                          <a:srgbClr val="0070C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84</a:t>
                      </a:r>
                      <a:endParaRPr lang="en-US" sz="2000" b="0" i="0" u="none" strike="noStrike">
                        <a:solidFill>
                          <a:srgbClr val="0070C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19</a:t>
                      </a:r>
                      <a:endParaRPr lang="en-US" sz="2000" b="0" i="0" u="none" strike="noStrike">
                        <a:solidFill>
                          <a:srgbClr val="0070C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58</a:t>
                      </a:r>
                      <a:endParaRPr lang="en-US" sz="2000" b="0" i="0" u="none" strike="noStrike">
                        <a:solidFill>
                          <a:srgbClr val="0070C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173</a:t>
                      </a:r>
                      <a:endParaRPr lang="en-US" sz="2000" b="0" i="0" u="none" strike="noStrike">
                        <a:solidFill>
                          <a:srgbClr val="0070C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65</a:t>
                      </a:r>
                      <a:endParaRPr lang="en-US" sz="2000" b="0" i="0" u="none" strike="noStrike">
                        <a:solidFill>
                          <a:srgbClr val="0070C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472</a:t>
                      </a:r>
                      <a:endParaRPr lang="en-US" sz="2000" b="0" i="0" u="none" strike="noStrike">
                        <a:solidFill>
                          <a:srgbClr val="C0504D"/>
                        </a:solidFill>
                        <a:effectLst/>
                        <a:latin typeface="Calibri" panose="020F0502020204030204" pitchFamily="34" charset="0"/>
                      </a:endParaRPr>
                    </a:p>
                  </a:txBody>
                  <a:tcPr marL="9525" marR="9525" marT="9525" marB="0" anchor="ctr"/>
                </a:tc>
                <a:tc>
                  <a:txBody>
                    <a:bodyPr/>
                    <a:lstStyle/>
                    <a:p>
                      <a:pPr algn="r" fontAlgn="ctr"/>
                      <a:r>
                        <a:rPr lang="en-US" sz="2000" u="none" strike="noStrike" dirty="0">
                          <a:effectLst/>
                        </a:rPr>
                        <a:t>64</a:t>
                      </a:r>
                      <a:endParaRPr lang="en-US" sz="2000" b="0" i="0" u="none" strike="noStrike" dirty="0">
                        <a:solidFill>
                          <a:srgbClr val="0070C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700709770"/>
                  </a:ext>
                </a:extLst>
              </a:tr>
              <a:tr h="294489">
                <a:tc>
                  <a:txBody>
                    <a:bodyPr/>
                    <a:lstStyle/>
                    <a:p>
                      <a:pPr algn="l" fontAlgn="ctr"/>
                      <a:r>
                        <a:rPr lang="en-US" sz="2000" u="none" strike="noStrike">
                          <a:effectLst/>
                        </a:rPr>
                        <a:t>Totals</a:t>
                      </a:r>
                      <a:endParaRPr lang="en-US" sz="2000" b="1" i="0" u="none" strike="noStrike">
                        <a:solidFill>
                          <a:srgbClr val="FFFFFF"/>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154</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100</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163</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100</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115</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100</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33</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100</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267</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100</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a:effectLst/>
                        </a:rPr>
                        <a:t>731</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884590595"/>
                  </a:ext>
                </a:extLst>
              </a:tr>
            </a:tbl>
          </a:graphicData>
        </a:graphic>
      </p:graphicFrame>
    </p:spTree>
    <p:extLst>
      <p:ext uri="{BB962C8B-B14F-4D97-AF65-F5344CB8AC3E}">
        <p14:creationId xmlns:p14="http://schemas.microsoft.com/office/powerpoint/2010/main" val="1433519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64AD5-973E-4DAC-84A4-BDBF5688FDCC}"/>
              </a:ext>
            </a:extLst>
          </p:cNvPr>
          <p:cNvSpPr>
            <a:spLocks noGrp="1"/>
          </p:cNvSpPr>
          <p:nvPr>
            <p:ph type="title"/>
          </p:nvPr>
        </p:nvSpPr>
        <p:spPr/>
        <p:txBody>
          <a:bodyPr/>
          <a:lstStyle/>
          <a:p>
            <a:pPr algn="ctr"/>
            <a:r>
              <a:rPr lang="en-US" dirty="0"/>
              <a:t>Results</a:t>
            </a:r>
          </a:p>
        </p:txBody>
      </p:sp>
      <p:sp>
        <p:nvSpPr>
          <p:cNvPr id="3" name="Content Placeholder 2">
            <a:extLst>
              <a:ext uri="{FF2B5EF4-FFF2-40B4-BE49-F238E27FC236}">
                <a16:creationId xmlns:a16="http://schemas.microsoft.com/office/drawing/2014/main" id="{7A03E529-D469-4B32-866E-759D4F375F12}"/>
              </a:ext>
            </a:extLst>
          </p:cNvPr>
          <p:cNvSpPr>
            <a:spLocks noGrp="1"/>
          </p:cNvSpPr>
          <p:nvPr>
            <p:ph idx="1"/>
          </p:nvPr>
        </p:nvSpPr>
        <p:spPr/>
        <p:txBody>
          <a:bodyPr>
            <a:normAutofit fontScale="92500" lnSpcReduction="10000"/>
          </a:bodyPr>
          <a:lstStyle/>
          <a:p>
            <a:r>
              <a:rPr lang="en-US" dirty="0"/>
              <a:t>The survey of the 2010, did not show any statistically significant difference between the coverage of the CSR by these major daily newspapers in the United States before and after the BP oil spill. </a:t>
            </a:r>
          </a:p>
          <a:p>
            <a:r>
              <a:rPr lang="en-US" dirty="0"/>
              <a:t>The 2018 survey indicates a great increase in coverage of CSR by all these papers, except for </a:t>
            </a:r>
            <a:r>
              <a:rPr lang="en-US" i="1" dirty="0"/>
              <a:t>The Wall Street Journal </a:t>
            </a:r>
            <a:r>
              <a:rPr lang="en-US" dirty="0"/>
              <a:t>that retained its limited coverage in all these three surveys (57,46,and 60). All the other publications had increased their coverage of this topic significantly.</a:t>
            </a:r>
          </a:p>
          <a:p>
            <a:r>
              <a:rPr lang="en-US" dirty="0"/>
              <a:t>Overall coverage by all the publications surveyed increased from 109 (before 4/20/2010) to 151 (between 4/20-7/20) to 472 (between 4/20 t0 7/20/ 2018), an increase of 433%. </a:t>
            </a:r>
          </a:p>
          <a:p>
            <a:r>
              <a:rPr lang="en-US" dirty="0"/>
              <a:t>This is a significant finding that warrants in further analysis and discussion. </a:t>
            </a:r>
          </a:p>
          <a:p>
            <a:endParaRPr lang="en-US" dirty="0"/>
          </a:p>
        </p:txBody>
      </p:sp>
    </p:spTree>
    <p:extLst>
      <p:ext uri="{BB962C8B-B14F-4D97-AF65-F5344CB8AC3E}">
        <p14:creationId xmlns:p14="http://schemas.microsoft.com/office/powerpoint/2010/main" val="3151639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6D149-318A-48B0-BE7F-2491A96B9A5F}"/>
              </a:ext>
            </a:extLst>
          </p:cNvPr>
          <p:cNvSpPr>
            <a:spLocks noGrp="1"/>
          </p:cNvSpPr>
          <p:nvPr>
            <p:ph type="title"/>
          </p:nvPr>
        </p:nvSpPr>
        <p:spPr/>
        <p:txBody>
          <a:bodyPr/>
          <a:lstStyle/>
          <a:p>
            <a:pPr algn="ctr"/>
            <a:r>
              <a:rPr lang="en-US" dirty="0"/>
              <a:t>Discussion</a:t>
            </a:r>
          </a:p>
        </p:txBody>
      </p:sp>
      <p:sp>
        <p:nvSpPr>
          <p:cNvPr id="3" name="Content Placeholder 2">
            <a:extLst>
              <a:ext uri="{FF2B5EF4-FFF2-40B4-BE49-F238E27FC236}">
                <a16:creationId xmlns:a16="http://schemas.microsoft.com/office/drawing/2014/main" id="{C139BFBD-853B-4166-A268-9429097701FF}"/>
              </a:ext>
            </a:extLst>
          </p:cNvPr>
          <p:cNvSpPr>
            <a:spLocks noGrp="1"/>
          </p:cNvSpPr>
          <p:nvPr>
            <p:ph idx="1"/>
          </p:nvPr>
        </p:nvSpPr>
        <p:spPr/>
        <p:txBody>
          <a:bodyPr>
            <a:normAutofit fontScale="92500" lnSpcReduction="10000"/>
          </a:bodyPr>
          <a:lstStyle/>
          <a:p>
            <a:pPr lvl="0"/>
            <a:r>
              <a:rPr lang="en-US" dirty="0"/>
              <a:t>As stated in the original survey report, the commonly shared general impressions regarding the ideological biases of these newspapers, leads one to expect significantly larger coverage of CSR in the so-called liberal newspapers (</a:t>
            </a:r>
            <a:r>
              <a:rPr lang="en-US" i="1" dirty="0"/>
              <a:t>New York Times,  Los Angeles Times, </a:t>
            </a:r>
            <a:r>
              <a:rPr lang="en-US" dirty="0"/>
              <a:t>and</a:t>
            </a:r>
            <a:r>
              <a:rPr lang="en-US" i="1" dirty="0"/>
              <a:t> Washington Post</a:t>
            </a:r>
            <a:r>
              <a:rPr lang="en-US" dirty="0"/>
              <a:t>) than in the so-called conservative ones (</a:t>
            </a:r>
            <a:r>
              <a:rPr lang="en-US" i="1" dirty="0"/>
              <a:t>Wall Street Journal </a:t>
            </a:r>
            <a:r>
              <a:rPr lang="en-US" dirty="0"/>
              <a:t>and</a:t>
            </a:r>
            <a:r>
              <a:rPr lang="en-US" i="1" dirty="0"/>
              <a:t> the Christian Science Monitor</a:t>
            </a:r>
            <a:r>
              <a:rPr lang="en-US" dirty="0"/>
              <a:t>).  Data does not indicate any such pattern across the board. In fact the largest coverage of this CSR happened to be on the pages of the </a:t>
            </a:r>
            <a:r>
              <a:rPr lang="en-US" i="1" dirty="0"/>
              <a:t>Washington Post</a:t>
            </a:r>
            <a:r>
              <a:rPr lang="en-US" dirty="0"/>
              <a:t> and </a:t>
            </a:r>
            <a:r>
              <a:rPr lang="en-US" i="1" dirty="0"/>
              <a:t>Wall Street Journal</a:t>
            </a:r>
            <a:r>
              <a:rPr lang="en-US" dirty="0"/>
              <a:t>.</a:t>
            </a:r>
          </a:p>
          <a:p>
            <a:pPr lvl="0"/>
            <a:r>
              <a:rPr lang="en-US" dirty="0"/>
              <a:t>However, the extended coverage of the corporate social responsibility by the </a:t>
            </a:r>
            <a:r>
              <a:rPr lang="en-US" i="1" dirty="0"/>
              <a:t>Wall Street Journal</a:t>
            </a:r>
            <a:r>
              <a:rPr lang="en-US" dirty="0"/>
              <a:t> falls very well in the general pattern of coverage by all these newspapers, namely no increase in coverage after the April 20</a:t>
            </a:r>
            <a:r>
              <a:rPr lang="en-US" baseline="30000" dirty="0"/>
              <a:t>th</a:t>
            </a:r>
            <a:r>
              <a:rPr lang="en-US" dirty="0"/>
              <a:t> incident. In fact, there is a slight decline in the number of article on this topic after that date. </a:t>
            </a:r>
          </a:p>
          <a:p>
            <a:endParaRPr lang="en-US" dirty="0"/>
          </a:p>
        </p:txBody>
      </p:sp>
    </p:spTree>
    <p:extLst>
      <p:ext uri="{BB962C8B-B14F-4D97-AF65-F5344CB8AC3E}">
        <p14:creationId xmlns:p14="http://schemas.microsoft.com/office/powerpoint/2010/main" val="1757254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A7396-8C17-49D5-8DD1-D9615577B6C8}"/>
              </a:ext>
            </a:extLst>
          </p:cNvPr>
          <p:cNvSpPr>
            <a:spLocks noGrp="1"/>
          </p:cNvSpPr>
          <p:nvPr>
            <p:ph type="title"/>
          </p:nvPr>
        </p:nvSpPr>
        <p:spPr/>
        <p:txBody>
          <a:bodyPr/>
          <a:lstStyle/>
          <a:p>
            <a:pPr algn="ctr"/>
            <a:r>
              <a:rPr lang="en-US" dirty="0"/>
              <a:t>Discussion (continued)</a:t>
            </a:r>
          </a:p>
        </p:txBody>
      </p:sp>
      <p:sp>
        <p:nvSpPr>
          <p:cNvPr id="3" name="Content Placeholder 2">
            <a:extLst>
              <a:ext uri="{FF2B5EF4-FFF2-40B4-BE49-F238E27FC236}">
                <a16:creationId xmlns:a16="http://schemas.microsoft.com/office/drawing/2014/main" id="{5153873F-96C9-45C8-B8D1-236C9A9B0EB3}"/>
              </a:ext>
            </a:extLst>
          </p:cNvPr>
          <p:cNvSpPr>
            <a:spLocks noGrp="1"/>
          </p:cNvSpPr>
          <p:nvPr>
            <p:ph idx="1"/>
          </p:nvPr>
        </p:nvSpPr>
        <p:spPr/>
        <p:txBody>
          <a:bodyPr>
            <a:normAutofit/>
          </a:bodyPr>
          <a:lstStyle/>
          <a:p>
            <a:endParaRPr lang="en-US" dirty="0"/>
          </a:p>
          <a:p>
            <a:r>
              <a:rPr lang="en-US" dirty="0"/>
              <a:t>One significant exception is the </a:t>
            </a:r>
            <a:r>
              <a:rPr lang="en-US" i="1" dirty="0"/>
              <a:t>Washington Post </a:t>
            </a:r>
            <a:r>
              <a:rPr lang="en-US" dirty="0"/>
              <a:t>which had a markedly higher coverage of CSR after the 4/20/2010 incident.</a:t>
            </a:r>
          </a:p>
          <a:p>
            <a:r>
              <a:rPr lang="en-US" dirty="0"/>
              <a:t>Of the other so-called liberal newspapers, </a:t>
            </a:r>
            <a:r>
              <a:rPr lang="en-US" i="1" dirty="0"/>
              <a:t>The New York Times</a:t>
            </a:r>
            <a:r>
              <a:rPr lang="en-US" dirty="0"/>
              <a:t> did in fact print more articles on the topic of corporate social responsibility after the oil spill. </a:t>
            </a:r>
            <a:r>
              <a:rPr lang="en-US" i="1" dirty="0"/>
              <a:t>The Los Angeles Times</a:t>
            </a:r>
            <a:r>
              <a:rPr lang="en-US" dirty="0"/>
              <a:t> also printed more articles related to this topic after the oil spill disaster, albeit not significantly more. This pattern, if it can be called a pattern, fits with the general impression of liberalism among the observers.</a:t>
            </a:r>
          </a:p>
          <a:p>
            <a:endParaRPr lang="en-US" dirty="0"/>
          </a:p>
        </p:txBody>
      </p:sp>
    </p:spTree>
    <p:extLst>
      <p:ext uri="{BB962C8B-B14F-4D97-AF65-F5344CB8AC3E}">
        <p14:creationId xmlns:p14="http://schemas.microsoft.com/office/powerpoint/2010/main" val="3008701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A5572-4568-4221-9560-6D29A6F2B2CD}"/>
              </a:ext>
            </a:extLst>
          </p:cNvPr>
          <p:cNvSpPr>
            <a:spLocks noGrp="1"/>
          </p:cNvSpPr>
          <p:nvPr>
            <p:ph type="title"/>
          </p:nvPr>
        </p:nvSpPr>
        <p:spPr>
          <a:xfrm>
            <a:off x="838199" y="291090"/>
            <a:ext cx="10515599" cy="1537710"/>
          </a:xfrm>
        </p:spPr>
        <p:txBody>
          <a:bodyPr vert="horz" lIns="91440" tIns="45720" rIns="91440" bIns="45720" rtlCol="0" anchor="b">
            <a:normAutofit fontScale="90000"/>
          </a:bodyPr>
          <a:lstStyle/>
          <a:p>
            <a:pPr algn="ctr"/>
            <a:r>
              <a:rPr lang="en-US" sz="5400" kern="1200" dirty="0">
                <a:solidFill>
                  <a:schemeClr val="tx1"/>
                </a:solidFill>
                <a:latin typeface="+mj-lt"/>
                <a:ea typeface="+mj-ea"/>
                <a:cs typeface="+mj-cs"/>
              </a:rPr>
              <a:t>Table 2: Percentages of Change from 2010 to 2018</a:t>
            </a:r>
          </a:p>
        </p:txBody>
      </p:sp>
      <p:sp>
        <p:nvSpPr>
          <p:cNvPr id="10" name="Rectangle 9">
            <a:extLst>
              <a:ext uri="{FF2B5EF4-FFF2-40B4-BE49-F238E27FC236}">
                <a16:creationId xmlns:a16="http://schemas.microsoft.com/office/drawing/2014/main" id="{E396EB87-0C1D-4B57-B65A-A36B05741D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6124" cy="6858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 name="Rectangle 1">
            <a:extLst>
              <a:ext uri="{FF2B5EF4-FFF2-40B4-BE49-F238E27FC236}">
                <a16:creationId xmlns:a16="http://schemas.microsoft.com/office/drawing/2014/main" id="{EDA69AB4-CCC0-4542-8308-839CC8DD355F}"/>
              </a:ext>
            </a:extLst>
          </p:cNvPr>
          <p:cNvSpPr>
            <a:spLocks noChangeArrowheads="1"/>
          </p:cNvSpPr>
          <p:nvPr/>
        </p:nvSpPr>
        <p:spPr bwMode="auto">
          <a:xfrm>
            <a:off x="3921125" y="2991292"/>
            <a:ext cx="3327001"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r>
              <a:rPr kumimoji="0" lang="en-US" altLang="en-US" sz="12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Table 2: Percentages of Change from 2010 to 2018</a:t>
            </a:r>
            <a:endParaRPr kumimoji="0" lang="en-US" altLang="en-US" sz="1100" b="0" i="0" u="none" strike="noStrike" cap="none" normalizeH="0" baseline="0">
              <a:ln>
                <a:noFill/>
              </a:ln>
              <a:solidFill>
                <a:schemeClr val="tx1"/>
              </a:solidFill>
              <a:effectLst/>
            </a:endParaRPr>
          </a:p>
          <a:p>
            <a:pPr marL="0" marR="0" lvl="0" indent="0" algn="l" defTabSz="914400" rtl="0" eaLnBrk="0" fontAlgn="base" latinLnBrk="0" hangingPunct="0">
              <a:spcBef>
                <a:spcPct val="0"/>
              </a:spcBef>
              <a:spcAft>
                <a:spcPts val="60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4" name="Content Placeholder 3">
            <a:extLst>
              <a:ext uri="{FF2B5EF4-FFF2-40B4-BE49-F238E27FC236}">
                <a16:creationId xmlns:a16="http://schemas.microsoft.com/office/drawing/2014/main" id="{ACA70590-78E7-4984-A86A-8FE65972C341}"/>
              </a:ext>
            </a:extLst>
          </p:cNvPr>
          <p:cNvGraphicFramePr>
            <a:graphicFrameLocks noGrp="1"/>
          </p:cNvGraphicFramePr>
          <p:nvPr>
            <p:ph idx="1"/>
            <p:extLst>
              <p:ext uri="{D42A27DB-BD31-4B8C-83A1-F6EECF244321}">
                <p14:modId xmlns:p14="http://schemas.microsoft.com/office/powerpoint/2010/main" val="3457472088"/>
              </p:ext>
            </p:extLst>
          </p:nvPr>
        </p:nvGraphicFramePr>
        <p:xfrm>
          <a:off x="838200" y="2309022"/>
          <a:ext cx="10515604" cy="3550306"/>
        </p:xfrm>
        <a:graphic>
          <a:graphicData uri="http://schemas.openxmlformats.org/drawingml/2006/table">
            <a:tbl>
              <a:tblPr firstRow="1" firstCol="1" bandRow="1">
                <a:tableStyleId>{5C22544A-7EE6-4342-B048-85BDC9FD1C3A}</a:tableStyleId>
              </a:tblPr>
              <a:tblGrid>
                <a:gridCol w="2099336">
                  <a:extLst>
                    <a:ext uri="{9D8B030D-6E8A-4147-A177-3AD203B41FA5}">
                      <a16:colId xmlns:a16="http://schemas.microsoft.com/office/drawing/2014/main" val="1346007763"/>
                    </a:ext>
                  </a:extLst>
                </a:gridCol>
                <a:gridCol w="1363875">
                  <a:extLst>
                    <a:ext uri="{9D8B030D-6E8A-4147-A177-3AD203B41FA5}">
                      <a16:colId xmlns:a16="http://schemas.microsoft.com/office/drawing/2014/main" val="2299251122"/>
                    </a:ext>
                  </a:extLst>
                </a:gridCol>
                <a:gridCol w="1363875">
                  <a:extLst>
                    <a:ext uri="{9D8B030D-6E8A-4147-A177-3AD203B41FA5}">
                      <a16:colId xmlns:a16="http://schemas.microsoft.com/office/drawing/2014/main" val="3638546744"/>
                    </a:ext>
                  </a:extLst>
                </a:gridCol>
                <a:gridCol w="1542279">
                  <a:extLst>
                    <a:ext uri="{9D8B030D-6E8A-4147-A177-3AD203B41FA5}">
                      <a16:colId xmlns:a16="http://schemas.microsoft.com/office/drawing/2014/main" val="401420123"/>
                    </a:ext>
                  </a:extLst>
                </a:gridCol>
                <a:gridCol w="1363875">
                  <a:extLst>
                    <a:ext uri="{9D8B030D-6E8A-4147-A177-3AD203B41FA5}">
                      <a16:colId xmlns:a16="http://schemas.microsoft.com/office/drawing/2014/main" val="1482314846"/>
                    </a:ext>
                  </a:extLst>
                </a:gridCol>
                <a:gridCol w="1363875">
                  <a:extLst>
                    <a:ext uri="{9D8B030D-6E8A-4147-A177-3AD203B41FA5}">
                      <a16:colId xmlns:a16="http://schemas.microsoft.com/office/drawing/2014/main" val="1061200666"/>
                    </a:ext>
                  </a:extLst>
                </a:gridCol>
                <a:gridCol w="1418489">
                  <a:extLst>
                    <a:ext uri="{9D8B030D-6E8A-4147-A177-3AD203B41FA5}">
                      <a16:colId xmlns:a16="http://schemas.microsoft.com/office/drawing/2014/main" val="771206717"/>
                    </a:ext>
                  </a:extLst>
                </a:gridCol>
              </a:tblGrid>
              <a:tr h="497638">
                <a:tc>
                  <a:txBody>
                    <a:bodyPr/>
                    <a:lstStyle/>
                    <a:p>
                      <a:pPr>
                        <a:lnSpc>
                          <a:spcPct val="115000"/>
                        </a:lnSpc>
                      </a:pPr>
                      <a:endParaRPr lang="en-US" sz="2500">
                        <a:effectLst/>
                        <a:latin typeface="Calibri" panose="020F0502020204030204" pitchFamily="34" charset="0"/>
                        <a:cs typeface="Arial" panose="020B0604020202020204" pitchFamily="34" charset="0"/>
                      </a:endParaRPr>
                    </a:p>
                  </a:txBody>
                  <a:tcPr marL="157286" marR="157286" marT="0" marB="0" anchor="b"/>
                </a:tc>
                <a:tc>
                  <a:txBody>
                    <a:bodyPr/>
                    <a:lstStyle/>
                    <a:p>
                      <a:pPr marL="0" marR="0" algn="ctr">
                        <a:lnSpc>
                          <a:spcPct val="115000"/>
                        </a:lnSpc>
                        <a:spcBef>
                          <a:spcPts val="0"/>
                        </a:spcBef>
                        <a:spcAft>
                          <a:spcPts val="0"/>
                        </a:spcAft>
                      </a:pPr>
                      <a:r>
                        <a:rPr lang="en-US" sz="2500">
                          <a:effectLst/>
                        </a:rPr>
                        <a:t>NYT</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b"/>
                </a:tc>
                <a:tc>
                  <a:txBody>
                    <a:bodyPr/>
                    <a:lstStyle/>
                    <a:p>
                      <a:pPr marL="0" marR="0" algn="ctr">
                        <a:lnSpc>
                          <a:spcPct val="115000"/>
                        </a:lnSpc>
                        <a:spcBef>
                          <a:spcPts val="0"/>
                        </a:spcBef>
                        <a:spcAft>
                          <a:spcPts val="0"/>
                        </a:spcAft>
                      </a:pPr>
                      <a:r>
                        <a:rPr lang="en-US" sz="2500">
                          <a:effectLst/>
                        </a:rPr>
                        <a:t>WSJ</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b"/>
                </a:tc>
                <a:tc>
                  <a:txBody>
                    <a:bodyPr/>
                    <a:lstStyle/>
                    <a:p>
                      <a:pPr marL="0" marR="0" algn="ctr">
                        <a:lnSpc>
                          <a:spcPct val="115000"/>
                        </a:lnSpc>
                        <a:spcBef>
                          <a:spcPts val="0"/>
                        </a:spcBef>
                        <a:spcAft>
                          <a:spcPts val="0"/>
                        </a:spcAft>
                      </a:pPr>
                      <a:r>
                        <a:rPr lang="en-US" sz="2500">
                          <a:effectLst/>
                        </a:rPr>
                        <a:t>CSM</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b"/>
                </a:tc>
                <a:tc>
                  <a:txBody>
                    <a:bodyPr/>
                    <a:lstStyle/>
                    <a:p>
                      <a:pPr marL="0" marR="0" algn="ctr">
                        <a:lnSpc>
                          <a:spcPct val="115000"/>
                        </a:lnSpc>
                        <a:spcBef>
                          <a:spcPts val="0"/>
                        </a:spcBef>
                        <a:spcAft>
                          <a:spcPts val="0"/>
                        </a:spcAft>
                      </a:pPr>
                      <a:r>
                        <a:rPr lang="en-US" sz="2500">
                          <a:effectLst/>
                        </a:rPr>
                        <a:t>LAT</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b"/>
                </a:tc>
                <a:tc>
                  <a:txBody>
                    <a:bodyPr/>
                    <a:lstStyle/>
                    <a:p>
                      <a:pPr marL="0" marR="0" algn="ctr">
                        <a:lnSpc>
                          <a:spcPct val="115000"/>
                        </a:lnSpc>
                        <a:spcBef>
                          <a:spcPts val="0"/>
                        </a:spcBef>
                        <a:spcAft>
                          <a:spcPts val="0"/>
                        </a:spcAft>
                      </a:pPr>
                      <a:r>
                        <a:rPr lang="en-US" sz="2500">
                          <a:effectLst/>
                        </a:rPr>
                        <a:t>WP</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b"/>
                </a:tc>
                <a:tc>
                  <a:txBody>
                    <a:bodyPr/>
                    <a:lstStyle/>
                    <a:p>
                      <a:pPr marL="0" marR="0" algn="ctr">
                        <a:lnSpc>
                          <a:spcPct val="115000"/>
                        </a:lnSpc>
                        <a:spcBef>
                          <a:spcPts val="0"/>
                        </a:spcBef>
                        <a:spcAft>
                          <a:spcPts val="0"/>
                        </a:spcAft>
                      </a:pPr>
                      <a:r>
                        <a:rPr lang="en-US" sz="2500">
                          <a:effectLst/>
                        </a:rPr>
                        <a:t>Totals</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b"/>
                </a:tc>
                <a:extLst>
                  <a:ext uri="{0D108BD9-81ED-4DB2-BD59-A6C34878D82A}">
                    <a16:rowId xmlns:a16="http://schemas.microsoft.com/office/drawing/2014/main" val="275863696"/>
                  </a:ext>
                </a:extLst>
              </a:tr>
              <a:tr h="1017556">
                <a:tc>
                  <a:txBody>
                    <a:bodyPr/>
                    <a:lstStyle/>
                    <a:p>
                      <a:pPr marL="0" marR="0" algn="ctr">
                        <a:lnSpc>
                          <a:spcPct val="115000"/>
                        </a:lnSpc>
                        <a:spcBef>
                          <a:spcPts val="0"/>
                        </a:spcBef>
                        <a:spcAft>
                          <a:spcPts val="0"/>
                        </a:spcAft>
                      </a:pPr>
                      <a:r>
                        <a:rPr lang="en-US" sz="2800">
                          <a:effectLst/>
                        </a:rPr>
                        <a:t>4/20/-7/20/2010</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ctr"/>
                </a:tc>
                <a:tc>
                  <a:txBody>
                    <a:bodyPr/>
                    <a:lstStyle/>
                    <a:p>
                      <a:pPr marL="0" marR="0" algn="ctr">
                        <a:lnSpc>
                          <a:spcPct val="115000"/>
                        </a:lnSpc>
                        <a:spcBef>
                          <a:spcPts val="0"/>
                        </a:spcBef>
                        <a:spcAft>
                          <a:spcPts val="0"/>
                        </a:spcAft>
                      </a:pPr>
                      <a:r>
                        <a:rPr lang="en-US" sz="2800">
                          <a:effectLst/>
                        </a:rPr>
                        <a:t>19</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ctr"/>
                </a:tc>
                <a:tc>
                  <a:txBody>
                    <a:bodyPr/>
                    <a:lstStyle/>
                    <a:p>
                      <a:pPr marL="0" marR="0" algn="ctr">
                        <a:lnSpc>
                          <a:spcPct val="115000"/>
                        </a:lnSpc>
                        <a:spcBef>
                          <a:spcPts val="0"/>
                        </a:spcBef>
                        <a:spcAft>
                          <a:spcPts val="0"/>
                        </a:spcAft>
                      </a:pPr>
                      <a:r>
                        <a:rPr lang="en-US" sz="2800">
                          <a:effectLst/>
                        </a:rPr>
                        <a:t>46</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ctr"/>
                </a:tc>
                <a:tc>
                  <a:txBody>
                    <a:bodyPr/>
                    <a:lstStyle/>
                    <a:p>
                      <a:pPr marL="0" marR="0" algn="ctr">
                        <a:lnSpc>
                          <a:spcPct val="115000"/>
                        </a:lnSpc>
                        <a:spcBef>
                          <a:spcPts val="0"/>
                        </a:spcBef>
                        <a:spcAft>
                          <a:spcPts val="0"/>
                        </a:spcAft>
                      </a:pPr>
                      <a:r>
                        <a:rPr lang="en-US" sz="2800">
                          <a:effectLst/>
                        </a:rPr>
                        <a:t>8</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ctr"/>
                </a:tc>
                <a:tc>
                  <a:txBody>
                    <a:bodyPr/>
                    <a:lstStyle/>
                    <a:p>
                      <a:pPr marL="0" marR="0" algn="ctr">
                        <a:lnSpc>
                          <a:spcPct val="115000"/>
                        </a:lnSpc>
                        <a:spcBef>
                          <a:spcPts val="0"/>
                        </a:spcBef>
                        <a:spcAft>
                          <a:spcPts val="0"/>
                        </a:spcAft>
                      </a:pPr>
                      <a:r>
                        <a:rPr lang="en-US" sz="2800">
                          <a:effectLst/>
                        </a:rPr>
                        <a:t>8</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ctr"/>
                </a:tc>
                <a:tc>
                  <a:txBody>
                    <a:bodyPr/>
                    <a:lstStyle/>
                    <a:p>
                      <a:pPr marL="0" marR="0" algn="ctr">
                        <a:lnSpc>
                          <a:spcPct val="115000"/>
                        </a:lnSpc>
                        <a:spcBef>
                          <a:spcPts val="0"/>
                        </a:spcBef>
                        <a:spcAft>
                          <a:spcPts val="0"/>
                        </a:spcAft>
                      </a:pPr>
                      <a:r>
                        <a:rPr lang="en-US" sz="2800">
                          <a:effectLst/>
                        </a:rPr>
                        <a:t>70</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ctr"/>
                </a:tc>
                <a:tc>
                  <a:txBody>
                    <a:bodyPr/>
                    <a:lstStyle/>
                    <a:p>
                      <a:pPr marL="0" marR="0" algn="ctr">
                        <a:lnSpc>
                          <a:spcPct val="115000"/>
                        </a:lnSpc>
                        <a:spcBef>
                          <a:spcPts val="0"/>
                        </a:spcBef>
                        <a:spcAft>
                          <a:spcPts val="0"/>
                        </a:spcAft>
                      </a:pPr>
                      <a:r>
                        <a:rPr lang="en-US" sz="2800">
                          <a:effectLst/>
                        </a:rPr>
                        <a:t>151</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ctr"/>
                </a:tc>
                <a:extLst>
                  <a:ext uri="{0D108BD9-81ED-4DB2-BD59-A6C34878D82A}">
                    <a16:rowId xmlns:a16="http://schemas.microsoft.com/office/drawing/2014/main" val="2010429938"/>
                  </a:ext>
                </a:extLst>
              </a:tr>
              <a:tr h="1017556">
                <a:tc>
                  <a:txBody>
                    <a:bodyPr/>
                    <a:lstStyle/>
                    <a:p>
                      <a:pPr marL="0" marR="0" algn="ctr">
                        <a:lnSpc>
                          <a:spcPct val="115000"/>
                        </a:lnSpc>
                        <a:spcBef>
                          <a:spcPts val="0"/>
                        </a:spcBef>
                        <a:spcAft>
                          <a:spcPts val="0"/>
                        </a:spcAft>
                      </a:pPr>
                      <a:r>
                        <a:rPr lang="en-US" sz="2800">
                          <a:effectLst/>
                        </a:rPr>
                        <a:t>4/20/-7/20/2018</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ctr"/>
                </a:tc>
                <a:tc>
                  <a:txBody>
                    <a:bodyPr/>
                    <a:lstStyle/>
                    <a:p>
                      <a:pPr marL="0" marR="0" algn="ctr">
                        <a:lnSpc>
                          <a:spcPct val="115000"/>
                        </a:lnSpc>
                        <a:spcBef>
                          <a:spcPts val="0"/>
                        </a:spcBef>
                        <a:spcAft>
                          <a:spcPts val="0"/>
                        </a:spcAft>
                      </a:pPr>
                      <a:r>
                        <a:rPr lang="en-US" sz="2800">
                          <a:effectLst/>
                        </a:rPr>
                        <a:t>123</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ctr"/>
                </a:tc>
                <a:tc>
                  <a:txBody>
                    <a:bodyPr/>
                    <a:lstStyle/>
                    <a:p>
                      <a:pPr marL="0" marR="0" algn="ctr">
                        <a:lnSpc>
                          <a:spcPct val="115000"/>
                        </a:lnSpc>
                        <a:spcBef>
                          <a:spcPts val="0"/>
                        </a:spcBef>
                        <a:spcAft>
                          <a:spcPts val="0"/>
                        </a:spcAft>
                      </a:pPr>
                      <a:r>
                        <a:rPr lang="en-US" sz="2800">
                          <a:effectLst/>
                        </a:rPr>
                        <a:t>60</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ctr"/>
                </a:tc>
                <a:tc>
                  <a:txBody>
                    <a:bodyPr/>
                    <a:lstStyle/>
                    <a:p>
                      <a:pPr marL="0" marR="0" algn="ctr">
                        <a:lnSpc>
                          <a:spcPct val="115000"/>
                        </a:lnSpc>
                        <a:spcBef>
                          <a:spcPts val="0"/>
                        </a:spcBef>
                        <a:spcAft>
                          <a:spcPts val="0"/>
                        </a:spcAft>
                      </a:pPr>
                      <a:r>
                        <a:rPr lang="en-US" sz="2800">
                          <a:effectLst/>
                        </a:rPr>
                        <a:t>97</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ctr"/>
                </a:tc>
                <a:tc>
                  <a:txBody>
                    <a:bodyPr/>
                    <a:lstStyle/>
                    <a:p>
                      <a:pPr marL="0" marR="0" algn="ctr">
                        <a:lnSpc>
                          <a:spcPct val="115000"/>
                        </a:lnSpc>
                        <a:spcBef>
                          <a:spcPts val="0"/>
                        </a:spcBef>
                        <a:spcAft>
                          <a:spcPts val="0"/>
                        </a:spcAft>
                      </a:pPr>
                      <a:r>
                        <a:rPr lang="en-US" sz="2800">
                          <a:effectLst/>
                        </a:rPr>
                        <a:t>19</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ctr"/>
                </a:tc>
                <a:tc>
                  <a:txBody>
                    <a:bodyPr/>
                    <a:lstStyle/>
                    <a:p>
                      <a:pPr marL="0" marR="0" algn="ctr">
                        <a:lnSpc>
                          <a:spcPct val="115000"/>
                        </a:lnSpc>
                        <a:spcBef>
                          <a:spcPts val="0"/>
                        </a:spcBef>
                        <a:spcAft>
                          <a:spcPts val="0"/>
                        </a:spcAft>
                      </a:pPr>
                      <a:r>
                        <a:rPr lang="en-US" sz="2800">
                          <a:effectLst/>
                        </a:rPr>
                        <a:t>173</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ctr"/>
                </a:tc>
                <a:tc>
                  <a:txBody>
                    <a:bodyPr/>
                    <a:lstStyle/>
                    <a:p>
                      <a:pPr marL="0" marR="0" algn="ctr">
                        <a:lnSpc>
                          <a:spcPct val="115000"/>
                        </a:lnSpc>
                        <a:spcBef>
                          <a:spcPts val="0"/>
                        </a:spcBef>
                        <a:spcAft>
                          <a:spcPts val="0"/>
                        </a:spcAft>
                      </a:pPr>
                      <a:r>
                        <a:rPr lang="en-US" sz="2800">
                          <a:effectLst/>
                        </a:rPr>
                        <a:t>472</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ctr"/>
                </a:tc>
                <a:extLst>
                  <a:ext uri="{0D108BD9-81ED-4DB2-BD59-A6C34878D82A}">
                    <a16:rowId xmlns:a16="http://schemas.microsoft.com/office/drawing/2014/main" val="3971620399"/>
                  </a:ext>
                </a:extLst>
              </a:tr>
              <a:tr h="1017556">
                <a:tc>
                  <a:txBody>
                    <a:bodyPr/>
                    <a:lstStyle/>
                    <a:p>
                      <a:pPr marL="0" marR="0" algn="ctr">
                        <a:lnSpc>
                          <a:spcPct val="115000"/>
                        </a:lnSpc>
                        <a:spcBef>
                          <a:spcPts val="0"/>
                        </a:spcBef>
                        <a:spcAft>
                          <a:spcPts val="0"/>
                        </a:spcAft>
                      </a:pPr>
                      <a:r>
                        <a:rPr lang="en-US" sz="2800">
                          <a:effectLst/>
                        </a:rPr>
                        <a:t>% of Change</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ctr"/>
                </a:tc>
                <a:tc>
                  <a:txBody>
                    <a:bodyPr/>
                    <a:lstStyle/>
                    <a:p>
                      <a:pPr marL="0" marR="0" algn="ctr">
                        <a:lnSpc>
                          <a:spcPct val="115000"/>
                        </a:lnSpc>
                        <a:spcBef>
                          <a:spcPts val="0"/>
                        </a:spcBef>
                        <a:spcAft>
                          <a:spcPts val="0"/>
                        </a:spcAft>
                      </a:pPr>
                      <a:r>
                        <a:rPr lang="en-US" sz="2500">
                          <a:effectLst/>
                        </a:rPr>
                        <a:t>650%</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b"/>
                </a:tc>
                <a:tc>
                  <a:txBody>
                    <a:bodyPr/>
                    <a:lstStyle/>
                    <a:p>
                      <a:pPr marL="0" marR="0" algn="ctr">
                        <a:lnSpc>
                          <a:spcPct val="115000"/>
                        </a:lnSpc>
                        <a:spcBef>
                          <a:spcPts val="0"/>
                        </a:spcBef>
                        <a:spcAft>
                          <a:spcPts val="0"/>
                        </a:spcAft>
                      </a:pPr>
                      <a:r>
                        <a:rPr lang="en-US" sz="2500">
                          <a:effectLst/>
                        </a:rPr>
                        <a:t>130%</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b"/>
                </a:tc>
                <a:tc>
                  <a:txBody>
                    <a:bodyPr/>
                    <a:lstStyle/>
                    <a:p>
                      <a:pPr marL="0" marR="0" algn="ctr">
                        <a:lnSpc>
                          <a:spcPct val="115000"/>
                        </a:lnSpc>
                        <a:spcBef>
                          <a:spcPts val="0"/>
                        </a:spcBef>
                        <a:spcAft>
                          <a:spcPts val="0"/>
                        </a:spcAft>
                      </a:pPr>
                      <a:r>
                        <a:rPr lang="en-US" sz="2500">
                          <a:effectLst/>
                        </a:rPr>
                        <a:t>1250%</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b"/>
                </a:tc>
                <a:tc>
                  <a:txBody>
                    <a:bodyPr/>
                    <a:lstStyle/>
                    <a:p>
                      <a:pPr marL="0" marR="0" algn="ctr">
                        <a:lnSpc>
                          <a:spcPct val="115000"/>
                        </a:lnSpc>
                        <a:spcBef>
                          <a:spcPts val="0"/>
                        </a:spcBef>
                        <a:spcAft>
                          <a:spcPts val="0"/>
                        </a:spcAft>
                      </a:pPr>
                      <a:r>
                        <a:rPr lang="en-US" sz="2500">
                          <a:effectLst/>
                        </a:rPr>
                        <a:t>240%</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b"/>
                </a:tc>
                <a:tc>
                  <a:txBody>
                    <a:bodyPr/>
                    <a:lstStyle/>
                    <a:p>
                      <a:pPr marL="0" marR="0" algn="ctr">
                        <a:lnSpc>
                          <a:spcPct val="115000"/>
                        </a:lnSpc>
                        <a:spcBef>
                          <a:spcPts val="0"/>
                        </a:spcBef>
                        <a:spcAft>
                          <a:spcPts val="0"/>
                        </a:spcAft>
                      </a:pPr>
                      <a:r>
                        <a:rPr lang="en-US" sz="2500">
                          <a:effectLst/>
                        </a:rPr>
                        <a:t>247%</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b"/>
                </a:tc>
                <a:tc>
                  <a:txBody>
                    <a:bodyPr/>
                    <a:lstStyle/>
                    <a:p>
                      <a:pPr marL="0" marR="0" algn="ctr">
                        <a:lnSpc>
                          <a:spcPct val="115000"/>
                        </a:lnSpc>
                        <a:spcBef>
                          <a:spcPts val="0"/>
                        </a:spcBef>
                        <a:spcAft>
                          <a:spcPts val="0"/>
                        </a:spcAft>
                      </a:pPr>
                      <a:r>
                        <a:rPr lang="en-US" sz="2500">
                          <a:effectLst/>
                        </a:rPr>
                        <a:t>312%</a:t>
                      </a:r>
                      <a:endParaRPr lang="en-US" sz="2500">
                        <a:effectLst/>
                        <a:latin typeface="Calibri" panose="020F0502020204030204" pitchFamily="34" charset="0"/>
                        <a:ea typeface="Calibri" panose="020F0502020204030204" pitchFamily="34" charset="0"/>
                        <a:cs typeface="Arial" panose="020B0604020202020204" pitchFamily="34" charset="0"/>
                      </a:endParaRPr>
                    </a:p>
                  </a:txBody>
                  <a:tcPr marL="157286" marR="157286" marT="0" marB="0" anchor="b"/>
                </a:tc>
                <a:extLst>
                  <a:ext uri="{0D108BD9-81ED-4DB2-BD59-A6C34878D82A}">
                    <a16:rowId xmlns:a16="http://schemas.microsoft.com/office/drawing/2014/main" val="248065331"/>
                  </a:ext>
                </a:extLst>
              </a:tr>
            </a:tbl>
          </a:graphicData>
        </a:graphic>
      </p:graphicFrame>
    </p:spTree>
    <p:extLst>
      <p:ext uri="{BB962C8B-B14F-4D97-AF65-F5344CB8AC3E}">
        <p14:creationId xmlns:p14="http://schemas.microsoft.com/office/powerpoint/2010/main" val="1370221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3D7FB-33FF-4927-97B9-71AF08E0FC3D}"/>
              </a:ext>
            </a:extLst>
          </p:cNvPr>
          <p:cNvSpPr>
            <a:spLocks noGrp="1"/>
          </p:cNvSpPr>
          <p:nvPr>
            <p:ph type="title"/>
          </p:nvPr>
        </p:nvSpPr>
        <p:spPr/>
        <p:txBody>
          <a:bodyPr/>
          <a:lstStyle/>
          <a:p>
            <a:pPr algn="ctr"/>
            <a:r>
              <a:rPr lang="en-US" dirty="0"/>
              <a:t>Discussion (continued)</a:t>
            </a:r>
          </a:p>
        </p:txBody>
      </p:sp>
      <p:sp>
        <p:nvSpPr>
          <p:cNvPr id="3" name="Content Placeholder 2">
            <a:extLst>
              <a:ext uri="{FF2B5EF4-FFF2-40B4-BE49-F238E27FC236}">
                <a16:creationId xmlns:a16="http://schemas.microsoft.com/office/drawing/2014/main" id="{BC179355-F142-4118-867F-856E397983CE}"/>
              </a:ext>
            </a:extLst>
          </p:cNvPr>
          <p:cNvSpPr>
            <a:spLocks noGrp="1"/>
          </p:cNvSpPr>
          <p:nvPr>
            <p:ph idx="1"/>
          </p:nvPr>
        </p:nvSpPr>
        <p:spPr/>
        <p:txBody>
          <a:bodyPr>
            <a:normAutofit lnSpcReduction="10000"/>
          </a:bodyPr>
          <a:lstStyle/>
          <a:p>
            <a:pPr lvl="0"/>
            <a:r>
              <a:rPr lang="en-US" dirty="0"/>
              <a:t>Results of the 2018 survey are especially interesting in several regards: </a:t>
            </a:r>
            <a:endParaRPr lang="en-US" sz="2400" dirty="0"/>
          </a:p>
          <a:p>
            <a:pPr lvl="1"/>
            <a:r>
              <a:rPr lang="en-US" dirty="0"/>
              <a:t>The overall coverage of CSR is much higher than the previous survey. It is in fact greater by a factor of 433%</a:t>
            </a:r>
            <a:endParaRPr lang="en-US" sz="2000" dirty="0"/>
          </a:p>
          <a:p>
            <a:pPr lvl="1"/>
            <a:r>
              <a:rPr lang="en-US" dirty="0"/>
              <a:t>All the surveyed newspapers had significantly higher level of coverage of the topic  as Table 2, below shows the percentage of increase in the two surveys.</a:t>
            </a:r>
          </a:p>
          <a:p>
            <a:pPr lvl="1"/>
            <a:r>
              <a:rPr lang="en-US" dirty="0"/>
              <a:t>The high numbers for </a:t>
            </a:r>
            <a:r>
              <a:rPr lang="en-US" i="1" dirty="0"/>
              <a:t>The Washington Post </a:t>
            </a:r>
            <a:r>
              <a:rPr lang="en-US" dirty="0"/>
              <a:t>in both surveys is especially interesting. :</a:t>
            </a:r>
          </a:p>
          <a:p>
            <a:pPr lvl="2"/>
            <a:r>
              <a:rPr lang="en-US" dirty="0"/>
              <a:t>The highest number both in 2010 and 2018.</a:t>
            </a:r>
          </a:p>
          <a:p>
            <a:pPr lvl="2"/>
            <a:r>
              <a:rPr lang="en-US" dirty="0"/>
              <a:t>Jumped from 24 (before 4/10/210)  to 70 (after 4/10/2010) and then to 173 in 2018 .</a:t>
            </a:r>
          </a:p>
          <a:p>
            <a:pPr lvl="2"/>
            <a:r>
              <a:rPr lang="en-US" dirty="0"/>
              <a:t>One plausible explanation involves the location of its publication . The oil spill in the Gulf of Mexico was a national scandal, reflecting on the actions and inactions of the Federal Government with a great deal of political activity followed the event.   </a:t>
            </a:r>
          </a:p>
          <a:p>
            <a:endParaRPr lang="en-US" dirty="0"/>
          </a:p>
        </p:txBody>
      </p:sp>
    </p:spTree>
    <p:extLst>
      <p:ext uri="{BB962C8B-B14F-4D97-AF65-F5344CB8AC3E}">
        <p14:creationId xmlns:p14="http://schemas.microsoft.com/office/powerpoint/2010/main" val="2671683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F9FAA-F5F2-47F3-820E-4F9E1D8D3563}"/>
              </a:ext>
            </a:extLst>
          </p:cNvPr>
          <p:cNvSpPr>
            <a:spLocks noGrp="1"/>
          </p:cNvSpPr>
          <p:nvPr>
            <p:ph type="title"/>
          </p:nvPr>
        </p:nvSpPr>
        <p:spPr/>
        <p:txBody>
          <a:bodyPr/>
          <a:lstStyle/>
          <a:p>
            <a:pPr algn="ctr"/>
            <a:r>
              <a:rPr lang="en-US" dirty="0"/>
              <a:t>Discussion (continued)</a:t>
            </a:r>
          </a:p>
        </p:txBody>
      </p:sp>
      <p:sp>
        <p:nvSpPr>
          <p:cNvPr id="3" name="Content Placeholder 2">
            <a:extLst>
              <a:ext uri="{FF2B5EF4-FFF2-40B4-BE49-F238E27FC236}">
                <a16:creationId xmlns:a16="http://schemas.microsoft.com/office/drawing/2014/main" id="{B7767A67-9B25-49FB-9E45-8AD0F8E43A36}"/>
              </a:ext>
            </a:extLst>
          </p:cNvPr>
          <p:cNvSpPr>
            <a:spLocks noGrp="1"/>
          </p:cNvSpPr>
          <p:nvPr>
            <p:ph idx="1"/>
          </p:nvPr>
        </p:nvSpPr>
        <p:spPr/>
        <p:txBody>
          <a:bodyPr>
            <a:normAutofit fontScale="77500" lnSpcReduction="20000"/>
          </a:bodyPr>
          <a:lstStyle/>
          <a:p>
            <a:r>
              <a:rPr lang="en-US" dirty="0"/>
              <a:t>The high numbers for </a:t>
            </a:r>
            <a:r>
              <a:rPr lang="en-US" i="1" dirty="0"/>
              <a:t>The Washington Post </a:t>
            </a:r>
            <a:r>
              <a:rPr lang="en-US" dirty="0"/>
              <a:t>in both surveys is especially interesting. </a:t>
            </a:r>
          </a:p>
          <a:p>
            <a:r>
              <a:rPr lang="en-US" dirty="0"/>
              <a:t>This news paper had the highest numbers of  related articles in its publications both in 2010 and 2018. </a:t>
            </a:r>
          </a:p>
          <a:p>
            <a:r>
              <a:rPr lang="en-US" dirty="0"/>
              <a:t>Jumping from 24 (before 4/10/210)  to 70 (after 4/10/2010) and then to 173 in 2018 is a phenomenon worthy of notice and seeking explanation. </a:t>
            </a:r>
          </a:p>
          <a:p>
            <a:r>
              <a:rPr lang="en-US" dirty="0"/>
              <a:t>One plausible explanation involves the location of its publication. Washington, D.C., is the center of national political power and as such, it seems, most affected by events that have national ramification. The oil spill in the Gulf of Mexico was a national scandal, reflecting on the actions and inactions of the Federal Government. Thus, as expected, a great deal of political activity followed the event. In all these interactions involving high level communications among the various parts of the government, concepts such as CSR inevitably must have assumed central position, hence being reflected in the press coverage of the news. </a:t>
            </a:r>
          </a:p>
          <a:p>
            <a:r>
              <a:rPr lang="en-US" dirty="0"/>
              <a:t>Other newspapers published in other cities probably did not find themselves in the middle of similar flurry of political activities in their own cities.</a:t>
            </a:r>
          </a:p>
          <a:p>
            <a:endParaRPr lang="en-US" dirty="0"/>
          </a:p>
        </p:txBody>
      </p:sp>
    </p:spTree>
    <p:extLst>
      <p:ext uri="{BB962C8B-B14F-4D97-AF65-F5344CB8AC3E}">
        <p14:creationId xmlns:p14="http://schemas.microsoft.com/office/powerpoint/2010/main" val="1819500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9E618-D07A-4A4B-88B0-0E51E5534144}"/>
              </a:ext>
            </a:extLst>
          </p:cNvPr>
          <p:cNvSpPr>
            <a:spLocks noGrp="1"/>
          </p:cNvSpPr>
          <p:nvPr>
            <p:ph type="title"/>
          </p:nvPr>
        </p:nvSpPr>
        <p:spPr/>
        <p:txBody>
          <a:bodyPr/>
          <a:lstStyle/>
          <a:p>
            <a:pPr algn="ctr"/>
            <a:r>
              <a:rPr lang="en-US" dirty="0"/>
              <a:t>Discussion (continued)</a:t>
            </a:r>
          </a:p>
        </p:txBody>
      </p:sp>
      <p:sp>
        <p:nvSpPr>
          <p:cNvPr id="3" name="Content Placeholder 2">
            <a:extLst>
              <a:ext uri="{FF2B5EF4-FFF2-40B4-BE49-F238E27FC236}">
                <a16:creationId xmlns:a16="http://schemas.microsoft.com/office/drawing/2014/main" id="{EEB34C5F-5451-49BA-B8FF-D32C16D79E52}"/>
              </a:ext>
            </a:extLst>
          </p:cNvPr>
          <p:cNvSpPr>
            <a:spLocks noGrp="1"/>
          </p:cNvSpPr>
          <p:nvPr>
            <p:ph idx="1"/>
          </p:nvPr>
        </p:nvSpPr>
        <p:spPr/>
        <p:txBody>
          <a:bodyPr/>
          <a:lstStyle/>
          <a:p>
            <a:r>
              <a:rPr lang="en-US"/>
              <a:t>This points also </a:t>
            </a:r>
            <a:r>
              <a:rPr lang="en-US" dirty="0"/>
              <a:t>explains the relatively low percentage of increase in their coverage (247% versus 1250% and 650%) from 2010 to 2018. It can be argued that </a:t>
            </a:r>
            <a:r>
              <a:rPr lang="en-US" i="1" dirty="0"/>
              <a:t>The Los Angeles Times </a:t>
            </a:r>
            <a:r>
              <a:rPr lang="en-US" dirty="0"/>
              <a:t>was “protected” by the geographical distance from Washington, DC, and </a:t>
            </a:r>
            <a:r>
              <a:rPr lang="en-US" i="1" dirty="0"/>
              <a:t>Wall Street Journal </a:t>
            </a:r>
            <a:r>
              <a:rPr lang="en-US" dirty="0"/>
              <a:t>was shielded by their ideological aloofness from the environmental concerns that engulfed the controversies.</a:t>
            </a:r>
          </a:p>
          <a:p>
            <a:endParaRPr lang="en-US" dirty="0"/>
          </a:p>
        </p:txBody>
      </p:sp>
    </p:spTree>
    <p:extLst>
      <p:ext uri="{BB962C8B-B14F-4D97-AF65-F5344CB8AC3E}">
        <p14:creationId xmlns:p14="http://schemas.microsoft.com/office/powerpoint/2010/main" val="1550992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313C0-855B-4D3C-98E2-4D8CBF93D402}"/>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EB6DE17F-D18E-4652-B00C-05326AF28E57}"/>
              </a:ext>
            </a:extLst>
          </p:cNvPr>
          <p:cNvSpPr>
            <a:spLocks noGrp="1"/>
          </p:cNvSpPr>
          <p:nvPr>
            <p:ph idx="1"/>
          </p:nvPr>
        </p:nvSpPr>
        <p:spPr/>
        <p:txBody>
          <a:bodyPr>
            <a:normAutofit fontScale="55000" lnSpcReduction="20000"/>
          </a:bodyPr>
          <a:lstStyle/>
          <a:p>
            <a:r>
              <a:rPr lang="en-US" b="1" dirty="0"/>
              <a:t>REFERENCES</a:t>
            </a:r>
            <a:endParaRPr lang="en-US" dirty="0"/>
          </a:p>
          <a:p>
            <a:r>
              <a:rPr lang="en-US" dirty="0"/>
              <a:t>CENTER FOR DEMOCRACY AND GOVERNANCE, (1999) THE ROLE OF MEDIA IN DEMOCRACY:A STRATEGIC APPROACH, June 1999</a:t>
            </a:r>
          </a:p>
          <a:p>
            <a:r>
              <a:rPr lang="en-US" dirty="0"/>
              <a:t> </a:t>
            </a:r>
          </a:p>
          <a:p>
            <a:r>
              <a:rPr lang="en-US" dirty="0"/>
              <a:t>Technical Publication Series, Center for Democracy and Governance, Bureau for Global Programs, Field Support, and Research, U.S. Agency for International Development Washington, D.C.  </a:t>
            </a:r>
          </a:p>
          <a:p>
            <a:r>
              <a:rPr lang="en-US" dirty="0">
                <a:hlinkClick r:id="rId2"/>
              </a:rPr>
              <a:t>Pamela Taylor Jackson</a:t>
            </a:r>
            <a:r>
              <a:rPr lang="en-US" dirty="0"/>
              <a:t>, </a:t>
            </a:r>
            <a:r>
              <a:rPr lang="en-US" dirty="0">
                <a:hlinkClick r:id="rId3"/>
              </a:rPr>
              <a:t>James Ronald Stanfield</a:t>
            </a:r>
            <a:r>
              <a:rPr lang="en-US" dirty="0"/>
              <a:t> (2004) “The role of the press in a democracy: heterodox economics and the propaganda model”, </a:t>
            </a:r>
            <a:r>
              <a:rPr lang="en-US" dirty="0">
                <a:hlinkClick r:id="rId4"/>
              </a:rPr>
              <a:t>Journal of Economic Issues</a:t>
            </a:r>
            <a:r>
              <a:rPr lang="en-US" dirty="0"/>
              <a:t>, </a:t>
            </a:r>
            <a:r>
              <a:rPr lang="en-US" dirty="0">
                <a:hlinkClick r:id="rId5"/>
              </a:rPr>
              <a:t>June, 2004</a:t>
            </a:r>
            <a:endParaRPr lang="en-US" dirty="0"/>
          </a:p>
          <a:p>
            <a:r>
              <a:rPr lang="en-US" dirty="0"/>
              <a:t>United Nations, (2003) “Good News &amp; Bad, ‘The Media, Corporate Social Responsibility and Sustainability”,   United Nations Environment Program.</a:t>
            </a:r>
          </a:p>
          <a:p>
            <a:r>
              <a:rPr lang="en-US" i="1" dirty="0"/>
              <a:t>Whelan, G. 2012. The political perspective of </a:t>
            </a:r>
            <a:r>
              <a:rPr lang="en-US" b="1" i="1" dirty="0"/>
              <a:t>corporate</a:t>
            </a:r>
            <a:r>
              <a:rPr lang="en-US" i="1" dirty="0"/>
              <a:t> </a:t>
            </a:r>
            <a:r>
              <a:rPr lang="en-US" b="1" i="1" dirty="0"/>
              <a:t>social</a:t>
            </a:r>
            <a:r>
              <a:rPr lang="en-US" i="1" dirty="0"/>
              <a:t> </a:t>
            </a:r>
            <a:r>
              <a:rPr lang="en-US" b="1" i="1" dirty="0"/>
              <a:t>responsibility</a:t>
            </a:r>
            <a:r>
              <a:rPr lang="en-US" i="1" dirty="0"/>
              <a:t>: A critical research agenda. Business Ethics Quarterly, 22(4): 709–37. 10.5840/beq201222445 S1052150X0000525X</a:t>
            </a:r>
            <a:endParaRPr lang="en-US" dirty="0"/>
          </a:p>
          <a:p>
            <a:r>
              <a:rPr lang="en-US" i="1" dirty="0"/>
              <a:t>Scherer, A. G . 2018. Theory assessment and agenda setting in political CSR: A critical theory perspective. International Journal of Management Reviews, 20: 387–410. 10.1111/ijmr.12137</a:t>
            </a:r>
            <a:endParaRPr lang="en-US" dirty="0"/>
          </a:p>
          <a:p>
            <a:r>
              <a:rPr lang="en-US" i="1" dirty="0"/>
              <a:t>Lee, C. W. , &amp; Romano, Z. 2013. Democracy's new discipline: Public deliberation as organizational strategy. Organization Studies, 34(5-6): 733–53. 10.1177/0170840613479233</a:t>
            </a:r>
            <a:endParaRPr lang="en-US" dirty="0"/>
          </a:p>
          <a:p>
            <a:r>
              <a:rPr lang="en-US" i="1" dirty="0"/>
              <a:t>Whelan, G. 2012. The political perspective of </a:t>
            </a:r>
            <a:r>
              <a:rPr lang="en-US" b="1" i="1" dirty="0"/>
              <a:t>corporate</a:t>
            </a:r>
            <a:r>
              <a:rPr lang="en-US" i="1" dirty="0"/>
              <a:t> </a:t>
            </a:r>
            <a:r>
              <a:rPr lang="en-US" b="1" i="1" dirty="0"/>
              <a:t>social</a:t>
            </a:r>
            <a:r>
              <a:rPr lang="en-US" i="1" dirty="0"/>
              <a:t> </a:t>
            </a:r>
            <a:r>
              <a:rPr lang="en-US" b="1" i="1" dirty="0"/>
              <a:t>responsibility</a:t>
            </a:r>
            <a:r>
              <a:rPr lang="en-US" i="1" dirty="0"/>
              <a:t>: A critical research agenda. Business Ethics Quarterly, 22(4): 709–37. 10.5840/beq201222445 S1052150X0000525X</a:t>
            </a:r>
            <a:endParaRPr lang="en-US" dirty="0"/>
          </a:p>
          <a:p>
            <a:endParaRPr lang="en-US" dirty="0"/>
          </a:p>
        </p:txBody>
      </p:sp>
    </p:spTree>
    <p:extLst>
      <p:ext uri="{BB962C8B-B14F-4D97-AF65-F5344CB8AC3E}">
        <p14:creationId xmlns:p14="http://schemas.microsoft.com/office/powerpoint/2010/main" val="38661911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DC1684EA9D4C9428FCFB04E7E71FC01" ma:contentTypeVersion="7" ma:contentTypeDescription="Create a new document." ma:contentTypeScope="" ma:versionID="c3cf5dc9b5113fa077372e9993f9042f">
  <xsd:schema xmlns:xsd="http://www.w3.org/2001/XMLSchema" xmlns:xs="http://www.w3.org/2001/XMLSchema" xmlns:p="http://schemas.microsoft.com/office/2006/metadata/properties" xmlns:ns1="http://schemas.microsoft.com/sharepoint/v3" xmlns:ns3="64cefd2d-1903-4dcb-ae44-a01ee1367282" xmlns:ns4="7cccea32-c922-4657-b5a4-42bb31381ffa" targetNamespace="http://schemas.microsoft.com/office/2006/metadata/properties" ma:root="true" ma:fieldsID="4270c7212b49b8cf553551fa241ddf59" ns1:_="" ns3:_="" ns4:_="">
    <xsd:import namespace="http://schemas.microsoft.com/sharepoint/v3"/>
    <xsd:import namespace="64cefd2d-1903-4dcb-ae44-a01ee1367282"/>
    <xsd:import namespace="7cccea32-c922-4657-b5a4-42bb31381ffa"/>
    <xsd:element name="properties">
      <xsd:complexType>
        <xsd:sequence>
          <xsd:element name="documentManagement">
            <xsd:complexType>
              <xsd:all>
                <xsd:element ref="ns3:SharedWithUsers" minOccurs="0"/>
                <xsd:element ref="ns3:SharedWithDetails" minOccurs="0"/>
                <xsd:element ref="ns3:SharingHintHash" minOccurs="0"/>
                <xsd:element ref="ns1:_ip_UnifiedCompliancePolicyProperties" minOccurs="0"/>
                <xsd:element ref="ns1:_ip_UnifiedCompliancePolicyUIAction" minOccurs="0"/>
                <xsd:element ref="ns4:MediaServiceMetadata" minOccurs="0"/>
                <xsd:element ref="ns4: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description="" ma:hidden="true" ma:internalName="_ip_UnifiedCompliancePolicyProperties">
      <xsd:simpleType>
        <xsd:restriction base="dms:Note"/>
      </xsd:simpleType>
    </xsd:element>
    <xsd:element name="_ip_UnifiedCompliancePolicyUIAction" ma:index="12"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cefd2d-1903-4dcb-ae44-a01ee136728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ccea32-c922-4657-b5a4-42bb31381ffa"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1933E3-F265-4A8D-AD02-505C89936BA3}">
  <ds:schemaRefs>
    <ds:schemaRef ds:uri="http://schemas.microsoft.com/sharepoint/v3/contenttype/forms"/>
  </ds:schemaRefs>
</ds:datastoreItem>
</file>

<file path=customXml/itemProps2.xml><?xml version="1.0" encoding="utf-8"?>
<ds:datastoreItem xmlns:ds="http://schemas.openxmlformats.org/officeDocument/2006/customXml" ds:itemID="{8D1DA2C1-621F-40B3-9494-1DA34C1A9AA1}">
  <ds:schemaRefs>
    <ds:schemaRef ds:uri="http://schemas.openxmlformats.org/package/2006/metadata/core-properties"/>
    <ds:schemaRef ds:uri="http://schemas.microsoft.com/office/2006/metadata/properties"/>
    <ds:schemaRef ds:uri="http://www.w3.org/XML/1998/namespace"/>
    <ds:schemaRef ds:uri="http://purl.org/dc/dcmitype/"/>
    <ds:schemaRef ds:uri="http://schemas.microsoft.com/office/2006/documentManagement/types"/>
    <ds:schemaRef ds:uri="http://schemas.microsoft.com/office/infopath/2007/PartnerControls"/>
    <ds:schemaRef ds:uri="http://purl.org/dc/elements/1.1/"/>
    <ds:schemaRef ds:uri="http://schemas.microsoft.com/sharepoint/v3"/>
    <ds:schemaRef ds:uri="http://purl.org/dc/terms/"/>
    <ds:schemaRef ds:uri="7cccea32-c922-4657-b5a4-42bb31381ffa"/>
    <ds:schemaRef ds:uri="64cefd2d-1903-4dcb-ae44-a01ee1367282"/>
  </ds:schemaRefs>
</ds:datastoreItem>
</file>

<file path=customXml/itemProps3.xml><?xml version="1.0" encoding="utf-8"?>
<ds:datastoreItem xmlns:ds="http://schemas.openxmlformats.org/officeDocument/2006/customXml" ds:itemID="{69BE73DD-4EFA-4E78-ADA8-37E6946F69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4cefd2d-1903-4dcb-ae44-a01ee1367282"/>
    <ds:schemaRef ds:uri="7cccea32-c922-4657-b5a4-42bb31381f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1593</TotalTime>
  <Words>1362</Words>
  <Application>Microsoft Office PowerPoint</Application>
  <PresentationFormat>Widescreen</PresentationFormat>
  <Paragraphs>178</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Times New Roman</vt:lpstr>
      <vt:lpstr>office theme</vt:lpstr>
      <vt:lpstr>Press Media Coverage of Corporate Social Responsibility Revisited</vt:lpstr>
      <vt:lpstr>Roles of Printed media in a Democracy</vt:lpstr>
      <vt:lpstr>Expected behavior of Media when violations occur</vt:lpstr>
      <vt:lpstr>A multi-phase study of media behavior</vt:lpstr>
      <vt:lpstr>Literature Review</vt:lpstr>
      <vt:lpstr>Methodology</vt:lpstr>
      <vt:lpstr>Number of Articles with Reference to CSR in Major Newspapers    During the Three Designated Time Periods</vt:lpstr>
      <vt:lpstr>Results</vt:lpstr>
      <vt:lpstr>Discussion</vt:lpstr>
      <vt:lpstr>Discussion (continued)</vt:lpstr>
      <vt:lpstr>Table 2: Percentages of Change from 2010 to 2018</vt:lpstr>
      <vt:lpstr>Discussion (continued)</vt:lpstr>
      <vt:lpstr>Discussion (continued)</vt:lpstr>
      <vt:lpstr>Discussion (continued)</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Press Media Coverage of Corporate Social Responsibility Revisited</dc:title>
  <dc:creator>Iraj Mahdavi</dc:creator>
  <cp:lastModifiedBy>Iraj Mahdavi</cp:lastModifiedBy>
  <cp:revision>1</cp:revision>
  <dcterms:created xsi:type="dcterms:W3CDTF">2020-03-07T19:26:05Z</dcterms:created>
  <dcterms:modified xsi:type="dcterms:W3CDTF">2020-03-09T21:06:08Z</dcterms:modified>
</cp:coreProperties>
</file>